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5" r:id="rId4"/>
    <p:sldMasterId id="2147483660" r:id="rId5"/>
  </p:sldMasterIdLst>
  <p:notesMasterIdLst>
    <p:notesMasterId r:id="rId18"/>
  </p:notesMasterIdLst>
  <p:handoutMasterIdLst>
    <p:handoutMasterId r:id="rId19"/>
  </p:handoutMasterIdLst>
  <p:sldIdLst>
    <p:sldId id="256" r:id="rId6"/>
    <p:sldId id="838842250" r:id="rId7"/>
    <p:sldId id="838842256" r:id="rId8"/>
    <p:sldId id="838842271" r:id="rId9"/>
    <p:sldId id="838842272" r:id="rId10"/>
    <p:sldId id="838842277" r:id="rId11"/>
    <p:sldId id="838842273" r:id="rId12"/>
    <p:sldId id="838842276" r:id="rId13"/>
    <p:sldId id="838842270" r:id="rId14"/>
    <p:sldId id="838842274" r:id="rId15"/>
    <p:sldId id="838842278" r:id="rId16"/>
    <p:sldId id="838842266" r:id="rId17"/>
  </p:sldIdLst>
  <p:sldSz cx="12192000" cy="6858000"/>
  <p:notesSz cx="9385300" cy="7099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B5AB703-45EC-BA2E-68C0-47B98494761F}" name="Jessica Hooper" initials="JH" userId="S::jessica.hooper@aacsb.edu::bd1c5210-3acd-46c6-8a76-062443d5e3a5" providerId="AD"/>
  <p188:author id="{103BC30F-EFB6-F426-5736-CE23A64F0170}" name="Lee Davidson" initials="LD" userId="S::lee.davidson@aacsb.edu::bef1f66a-f030-456a-b239-16d4ad88144a" providerId="AD"/>
  <p188:author id="{B6F8358F-EFC9-6D65-BAF1-1631A0550257}" name="Lauren Maradei" initials="LM" userId="S::lauren.maradei@aacsb.edu::8f1614a2-b2ff-44d3-8adb-25289959ad92" providerId="AD"/>
  <p188:author id="{277867C5-3B1F-1E4F-CED4-81AEA7C5FBA9}" name="Andrea Smith" initials="AS" userId="S::andrea.smith@aacsb.edu::19ca377c-4e0b-4b2e-9176-50fbb949305f" providerId="AD"/>
  <p188:author id="{B19F7AC5-C435-C217-E3D5-2C718FF92EE0}" name="Al Renshaw" initials="AR" userId="S::al.renshaw@aacsb.edu::5c6b1c7e-a133-4845-906f-913b815e426e" providerId="AD"/>
  <p188:author id="{F64247C9-C703-9A27-901A-882919DB57A1}" name="Hannah Haynes" initials="HH" userId="S::hannah.haynes@aacsb.edu::dbe727ea-b85e-4827-b8e4-317a193ed4ea" providerId="AD"/>
  <p188:author id="{C20EE1E0-250B-BF43-4F98-A23DD35716EE}" name="Suzanne Mintz" initials="SM" userId="S::suzanne.mintz@aacsb.edu::1c1c322c-69a2-4e4b-b68a-6437d2b575d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6322"/>
    <a:srgbClr val="00A8D5"/>
    <a:srgbClr val="A9D15D"/>
    <a:srgbClr val="65C5B4"/>
    <a:srgbClr val="007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72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microsoft.com/office/2018/10/relationships/authors" Target="author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0CD6A48-F012-C040-7F3D-B80E91534C3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067175" cy="3556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15CC62-5ADA-4147-5572-4CE512F59DC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316538" y="0"/>
            <a:ext cx="4067175" cy="3556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9B2D9A-65F4-4A52-9602-532F0CD0F2E6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CC555D-2227-4CA1-66B7-E33F2D14403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743700"/>
            <a:ext cx="4067175" cy="355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81E5A3-AAD5-FCE9-5553-2B1F03BC25F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316538" y="6743700"/>
            <a:ext cx="4067175" cy="355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D5B1C1-EFD7-4E69-90ED-A25AC1407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9001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66963" cy="356198"/>
          </a:xfrm>
          <a:prstGeom prst="rect">
            <a:avLst/>
          </a:prstGeom>
        </p:spPr>
        <p:txBody>
          <a:bodyPr vert="horz" lIns="94192" tIns="47096" rIns="94192" bIns="4709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316166" y="0"/>
            <a:ext cx="4066963" cy="356198"/>
          </a:xfrm>
          <a:prstGeom prst="rect">
            <a:avLst/>
          </a:prstGeom>
        </p:spPr>
        <p:txBody>
          <a:bodyPr vert="horz" lIns="94192" tIns="47096" rIns="94192" bIns="47096" rtlCol="0"/>
          <a:lstStyle>
            <a:lvl1pPr algn="r">
              <a:defRPr sz="1200"/>
            </a:lvl1pPr>
          </a:lstStyle>
          <a:p>
            <a:fld id="{73722502-ADDB-FA4C-83D1-5AE6E5895688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63813" y="887413"/>
            <a:ext cx="4257675" cy="23955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192" tIns="47096" rIns="94192" bIns="4709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8530" y="3416539"/>
            <a:ext cx="7508240" cy="2795349"/>
          </a:xfrm>
          <a:prstGeom prst="rect">
            <a:avLst/>
          </a:prstGeom>
        </p:spPr>
        <p:txBody>
          <a:bodyPr vert="horz" lIns="94192" tIns="47096" rIns="94192" bIns="4709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743104"/>
            <a:ext cx="4066963" cy="356197"/>
          </a:xfrm>
          <a:prstGeom prst="rect">
            <a:avLst/>
          </a:prstGeom>
        </p:spPr>
        <p:txBody>
          <a:bodyPr vert="horz" lIns="94192" tIns="47096" rIns="94192" bIns="4709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316166" y="6743104"/>
            <a:ext cx="4066963" cy="356197"/>
          </a:xfrm>
          <a:prstGeom prst="rect">
            <a:avLst/>
          </a:prstGeom>
        </p:spPr>
        <p:txBody>
          <a:bodyPr vert="horz" lIns="94192" tIns="47096" rIns="94192" bIns="47096" rtlCol="0" anchor="b"/>
          <a:lstStyle>
            <a:lvl1pPr algn="r">
              <a:defRPr sz="1200"/>
            </a:lvl1pPr>
          </a:lstStyle>
          <a:p>
            <a:fld id="{1E34FC05-F5D6-CF42-BED3-D01242CD4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96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563813" y="887413"/>
            <a:ext cx="4257675" cy="23955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34FC05-F5D6-CF42-BED3-D01242CD4A5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23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563813" y="887413"/>
            <a:ext cx="4257675" cy="23955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34FC05-F5D6-CF42-BED3-D01242CD4A5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7256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563813" y="887413"/>
            <a:ext cx="4257675" cy="23955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200" b="0" i="0" u="none" strike="noStrike" baseline="0">
                <a:solidFill>
                  <a:srgbClr val="3C3D4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AACSB-accredited schools are trailblazers in teaching, research, and societal impact.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55AC2F-7C1F-42C3-A5D9-DA8E0F503FE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668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563813" y="887413"/>
            <a:ext cx="4257675" cy="23955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34FC05-F5D6-CF42-BED3-D01242CD4A5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6549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563813" y="887413"/>
            <a:ext cx="4257675" cy="23955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34FC05-F5D6-CF42-BED3-D01242CD4A5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5597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563813" y="887413"/>
            <a:ext cx="4257675" cy="23955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34FC05-F5D6-CF42-BED3-D01242CD4A5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6527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563813" y="887413"/>
            <a:ext cx="4257675" cy="23955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34FC05-F5D6-CF42-BED3-D01242CD4A5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6640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563813" y="887413"/>
            <a:ext cx="4257675" cy="23955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34FC05-F5D6-CF42-BED3-D01242CD4A5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2227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563813" y="887413"/>
            <a:ext cx="4257675" cy="23955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34FC05-F5D6-CF42-BED3-D01242CD4A5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0493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563813" y="887413"/>
            <a:ext cx="4257675" cy="23955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34FC05-F5D6-CF42-BED3-D01242CD4A5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0168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51D05-810F-F24D-9D4E-8FDFEBA592E2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699" y="5941653"/>
            <a:ext cx="1066800" cy="36480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393389"/>
            <a:ext cx="10972800" cy="109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301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9A6EB-7924-4B9D-86C1-69EC04D813AD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9C229-9B46-4C1E-8456-CDEDC359DB8C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389960"/>
            <a:ext cx="10972800" cy="11315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699" y="5941651"/>
            <a:ext cx="1524000" cy="364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8569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1709744"/>
            <a:ext cx="10737851" cy="1852327"/>
          </a:xfrm>
        </p:spPr>
        <p:txBody>
          <a:bodyPr anchor="b">
            <a:normAutofit/>
          </a:bodyPr>
          <a:lstStyle>
            <a:lvl1pPr>
              <a:defRPr sz="225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1" y="3637133"/>
            <a:ext cx="10737851" cy="2452523"/>
          </a:xfr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3851D05-810F-F24D-9D4E-8FDFEBA592E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b="12500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0778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0"/>
            <a:ext cx="73152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122367"/>
            <a:ext cx="5486400" cy="2664891"/>
          </a:xfrm>
        </p:spPr>
        <p:txBody>
          <a:bodyPr anchor="b">
            <a:normAutofit/>
          </a:bodyPr>
          <a:lstStyle>
            <a:lvl1pPr algn="l">
              <a:defRPr sz="225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3" y="3957855"/>
            <a:ext cx="6596417" cy="1299949"/>
          </a:xfrm>
        </p:spPr>
        <p:txBody>
          <a:bodyPr>
            <a:normAutofit/>
          </a:bodyPr>
          <a:lstStyle>
            <a:lvl1pPr marL="0" indent="0" algn="l">
              <a:buNone/>
              <a:defRPr sz="1050" b="1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7" name="Picture 6"/>
          <p:cNvPicPr>
            <a:picLocks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5535257"/>
            <a:ext cx="1676400" cy="867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247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799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51D05-810F-F24D-9D4E-8FDFEBA592E2}" type="slidenum">
              <a:rPr lang="en-US" smtClean="0"/>
              <a:t>‹#›</a:t>
            </a:fld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699" y="5941653"/>
            <a:ext cx="1066800" cy="36480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393389"/>
            <a:ext cx="10972800" cy="109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264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oncep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709744"/>
            <a:ext cx="10972800" cy="3298989"/>
          </a:xfrm>
        </p:spPr>
        <p:txBody>
          <a:bodyPr anchor="b">
            <a:normAutofit/>
          </a:bodyPr>
          <a:lstStyle>
            <a:lvl1pPr algn="ctr">
              <a:defRPr sz="225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070143"/>
            <a:ext cx="10972800" cy="1019508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92204309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1" y="1825625"/>
            <a:ext cx="9144000" cy="4351338"/>
          </a:xfrm>
        </p:spPr>
        <p:txBody>
          <a:bodyPr/>
          <a:lstStyle>
            <a:lvl2pPr>
              <a:spcBef>
                <a:spcPts val="450"/>
              </a:spcBef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51D05-810F-F24D-9D4E-8FDFEBA592E2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389962"/>
            <a:ext cx="10972800" cy="11315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699" y="5941653"/>
            <a:ext cx="1066800" cy="36480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393389"/>
            <a:ext cx="10972800" cy="109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91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51D05-810F-F24D-9D4E-8FDFEBA592E2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699" y="5941653"/>
            <a:ext cx="1066800" cy="36480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393389"/>
            <a:ext cx="10972800" cy="109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301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1" y="1825625"/>
            <a:ext cx="9144000" cy="4351338"/>
          </a:xfrm>
        </p:spPr>
        <p:txBody>
          <a:bodyPr/>
          <a:lstStyle>
            <a:lvl2pPr>
              <a:spcBef>
                <a:spcPts val="450"/>
              </a:spcBef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51D05-810F-F24D-9D4E-8FDFEBA592E2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389962"/>
            <a:ext cx="10972800" cy="11315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699" y="5941653"/>
            <a:ext cx="1066800" cy="36480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393389"/>
            <a:ext cx="10972800" cy="109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91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51D05-810F-F24D-9D4E-8FDFEBA592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430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"/>
            <a:ext cx="10972800" cy="1225899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25625"/>
            <a:ext cx="10972800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603560" y="6176968"/>
            <a:ext cx="1130861" cy="156097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32616" y="6176963"/>
            <a:ext cx="6926773" cy="156098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ct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78593" y="6176968"/>
            <a:ext cx="803809" cy="156097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600" b="1">
                <a:solidFill>
                  <a:schemeClr val="tx2"/>
                </a:solidFill>
              </a:defRPr>
            </a:lvl1pPr>
          </a:lstStyle>
          <a:p>
            <a:fld id="{43851D05-810F-F24D-9D4E-8FDFEBA592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589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0" r:id="rId2"/>
    <p:sldLayoutId id="2147483756" r:id="rId3"/>
    <p:sldLayoutId id="2147483762" r:id="rId4"/>
    <p:sldLayoutId id="2147483761" r:id="rId5"/>
    <p:sldLayoutId id="2147483765" r:id="rId6"/>
    <p:sldLayoutId id="2147483764" r:id="rId7"/>
    <p:sldLayoutId id="2147483759" r:id="rId8"/>
    <p:sldLayoutId id="2147483767" r:id="rId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600"/>
        </a:spcBef>
        <a:buFont typeface="Wingdings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230188" indent="-223838" algn="l" defTabSz="914400" rtl="0" eaLnBrk="1" latinLnBrk="0" hangingPunct="1">
        <a:lnSpc>
          <a:spcPct val="100000"/>
        </a:lnSpc>
        <a:spcBef>
          <a:spcPts val="600"/>
        </a:spcBef>
        <a:buFont typeface="Wingdings" charset="2"/>
        <a:buChar char="§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460375" indent="-223838" algn="l" defTabSz="914400" rtl="0" eaLnBrk="1" latinLnBrk="0" hangingPunct="1">
        <a:lnSpc>
          <a:spcPct val="100000"/>
        </a:lnSpc>
        <a:spcBef>
          <a:spcPts val="900"/>
        </a:spcBef>
        <a:buFont typeface="Wingdings" charset="2"/>
        <a:buChar char="§"/>
        <a:tabLst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746125" indent="-230188" algn="l" defTabSz="914400" rtl="0" eaLnBrk="1" latinLnBrk="0" hangingPunct="1">
        <a:lnSpc>
          <a:spcPct val="100000"/>
        </a:lnSpc>
        <a:spcBef>
          <a:spcPts val="500"/>
        </a:spcBef>
        <a:buFont typeface="Wingdings" charset="2"/>
        <a:buChar char="§"/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977900" indent="-225425" algn="l" defTabSz="914400" rtl="0" eaLnBrk="1" latinLnBrk="0" hangingPunct="1">
        <a:lnSpc>
          <a:spcPct val="100000"/>
        </a:lnSpc>
        <a:spcBef>
          <a:spcPts val="500"/>
        </a:spcBef>
        <a:buFont typeface="Wingdings" charset="2"/>
        <a:buChar char="§"/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384" userDrawn="1">
          <p15:clr>
            <a:srgbClr val="F26B43"/>
          </p15:clr>
        </p15:guide>
        <p15:guide id="4" pos="7296" userDrawn="1">
          <p15:clr>
            <a:srgbClr val="F26B43"/>
          </p15:clr>
        </p15:guide>
        <p15:guide id="5" orient="horz" pos="1152" userDrawn="1">
          <p15:clr>
            <a:srgbClr val="F26B43"/>
          </p15:clr>
        </p15:guide>
        <p15:guide id="6" pos="4032" userDrawn="1">
          <p15:clr>
            <a:srgbClr val="F26B43"/>
          </p15:clr>
        </p15:guide>
        <p15:guide id="7" pos="3648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"/>
            <a:ext cx="10972800" cy="1225899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25625"/>
            <a:ext cx="10972800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603559" y="6176966"/>
            <a:ext cx="1130861" cy="156097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99A6EB-7924-4B9D-86C1-69EC04D813AD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32615" y="6176963"/>
            <a:ext cx="6926773" cy="156098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ct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78592" y="6176966"/>
            <a:ext cx="803809" cy="156097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600" b="1">
                <a:solidFill>
                  <a:schemeClr val="tx2"/>
                </a:solidFill>
              </a:defRPr>
            </a:lvl1pPr>
          </a:lstStyle>
          <a:p>
            <a:fld id="{3A89C229-9B46-4C1E-8456-CDEDC359D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521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25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00000"/>
        </a:lnSpc>
        <a:spcBef>
          <a:spcPts val="450"/>
        </a:spcBef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172641" indent="-167879" algn="l" defTabSz="685800" rtl="0" eaLnBrk="1" latinLnBrk="0" hangingPunct="1">
        <a:lnSpc>
          <a:spcPct val="100000"/>
        </a:lnSpc>
        <a:spcBef>
          <a:spcPts val="450"/>
        </a:spcBef>
        <a:buFont typeface="Wingdings" charset="2"/>
        <a:buChar char="§"/>
        <a:tabLst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345281" indent="-167879" algn="l" defTabSz="685800" rtl="0" eaLnBrk="1" latinLnBrk="0" hangingPunct="1">
        <a:lnSpc>
          <a:spcPct val="100000"/>
        </a:lnSpc>
        <a:spcBef>
          <a:spcPts val="675"/>
        </a:spcBef>
        <a:buFont typeface="Wingdings" charset="2"/>
        <a:buChar char="§"/>
        <a:tabLst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59594" indent="-172641" algn="l" defTabSz="685800" rtl="0" eaLnBrk="1" latinLnBrk="0" hangingPunct="1">
        <a:lnSpc>
          <a:spcPct val="100000"/>
        </a:lnSpc>
        <a:spcBef>
          <a:spcPts val="375"/>
        </a:spcBef>
        <a:buFont typeface="Wingdings" charset="2"/>
        <a:buChar char="§"/>
        <a:tabLst/>
        <a:defRPr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733425" indent="-169069" algn="l" defTabSz="685800" rtl="0" eaLnBrk="1" latinLnBrk="0" hangingPunct="1">
        <a:lnSpc>
          <a:spcPct val="100000"/>
        </a:lnSpc>
        <a:spcBef>
          <a:spcPts val="375"/>
        </a:spcBef>
        <a:buFont typeface="Wingdings" charset="2"/>
        <a:buChar char="§"/>
        <a:tabLst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  <p15:guide id="3" pos="288" userDrawn="1">
          <p15:clr>
            <a:srgbClr val="F26B43"/>
          </p15:clr>
        </p15:guide>
        <p15:guide id="4" pos="5472" userDrawn="1">
          <p15:clr>
            <a:srgbClr val="F26B43"/>
          </p15:clr>
        </p15:guide>
        <p15:guide id="5" orient="horz" pos="1152" userDrawn="1">
          <p15:clr>
            <a:srgbClr val="F26B43"/>
          </p15:clr>
        </p15:guide>
        <p15:guide id="6" pos="3024" userDrawn="1">
          <p15:clr>
            <a:srgbClr val="F26B43"/>
          </p15:clr>
        </p15:guide>
        <p15:guide id="7" pos="273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acsb.edu/educators/accreditation/value-of-accreditation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acsb.edu/educators/membership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2699" y="1000838"/>
            <a:ext cx="6922917" cy="2664891"/>
          </a:xfrm>
        </p:spPr>
        <p:txBody>
          <a:bodyPr>
            <a:normAutofit/>
          </a:bodyPr>
          <a:lstStyle/>
          <a:p>
            <a:r>
              <a:rPr lang="en-US" sz="4800" dirty="0">
                <a:solidFill>
                  <a:schemeClr val="tx1"/>
                </a:solidFill>
              </a:rPr>
              <a:t>Why Accreditation Matters</a:t>
            </a:r>
            <a:br>
              <a:rPr lang="en-US" sz="2400" dirty="0"/>
            </a:br>
            <a:endParaRPr lang="en-US" sz="2400" b="0" dirty="0">
              <a:cs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2700" y="3665729"/>
            <a:ext cx="7474062" cy="1299949"/>
          </a:xfrm>
        </p:spPr>
        <p:txBody>
          <a:bodyPr vert="horz" lIns="0" tIns="0" rIns="0" bIns="0" rtlCol="0" anchor="t">
            <a:normAutofit/>
          </a:bodyPr>
          <a:lstStyle/>
          <a:p>
            <a:r>
              <a:rPr lang="en-US" sz="2600" dirty="0">
                <a:ea typeface="+mn-lt"/>
                <a:cs typeface="+mn-lt"/>
              </a:rPr>
              <a:t>School Name - logo</a:t>
            </a:r>
            <a:br>
              <a:rPr lang="en-US" sz="2600" dirty="0">
                <a:ea typeface="+mn-lt"/>
                <a:cs typeface="+mn-lt"/>
              </a:rPr>
            </a:br>
            <a:r>
              <a:rPr lang="en-US" sz="2600" b="0" dirty="0">
                <a:solidFill>
                  <a:srgbClr val="FF0000"/>
                </a:solidFill>
                <a:ea typeface="+mn-lt"/>
                <a:cs typeface="+mn-lt"/>
              </a:rPr>
              <a:t>Current Accreditation Status and Accreditation Seal (if accredited)</a:t>
            </a:r>
            <a:endParaRPr lang="en-US" dirty="0">
              <a:solidFill>
                <a:srgbClr val="FF0000"/>
              </a:solidFill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997531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C75745-2ACC-2B8E-3039-A3014C4F4F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25625"/>
            <a:ext cx="8649370" cy="3882175"/>
          </a:xfrm>
        </p:spPr>
        <p:txBody>
          <a:bodyPr vert="horz" lIns="0" tIns="0" rIns="0" bIns="0" rtlCol="0" anchor="t">
            <a:normAutofit/>
          </a:bodyPr>
          <a:lstStyle/>
          <a:p>
            <a:r>
              <a:rPr lang="en-US" dirty="0"/>
              <a:t>Institutional Strategy Development</a:t>
            </a:r>
          </a:p>
          <a:p>
            <a:r>
              <a:rPr lang="en-US" dirty="0">
                <a:solidFill>
                  <a:srgbClr val="FF0000"/>
                </a:solidFill>
                <a:cs typeface="Arial"/>
              </a:rPr>
              <a:t>Insert Relevant School Strategic Action Plan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74669440-D678-4FA6-E594-17B346CE0CEF}"/>
              </a:ext>
            </a:extLst>
          </p:cNvPr>
          <p:cNvSpPr txBox="1">
            <a:spLocks/>
          </p:cNvSpPr>
          <p:nvPr/>
        </p:nvSpPr>
        <p:spPr>
          <a:xfrm>
            <a:off x="609600" y="6"/>
            <a:ext cx="10972800" cy="924982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/>
              <a:t>Next Steps</a:t>
            </a:r>
          </a:p>
        </p:txBody>
      </p:sp>
      <p:pic>
        <p:nvPicPr>
          <p:cNvPr id="8" name="Picture 7" descr="A green arrow pointing to the right&#10;&#10;Description automatically generated">
            <a:extLst>
              <a:ext uri="{FF2B5EF4-FFF2-40B4-BE49-F238E27FC236}">
                <a16:creationId xmlns:a16="http://schemas.microsoft.com/office/drawing/2014/main" id="{44F2DD2A-24E0-4839-B4B9-49F16D6E35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3273" y="4930105"/>
            <a:ext cx="1677500" cy="1334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0172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8E0D05-1224-26F6-05F2-E5F2E3123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F2674A-3E20-BC82-4C27-CA6FF2CB9F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24522"/>
            <a:ext cx="10972800" cy="4431484"/>
          </a:xfrm>
        </p:spPr>
        <p:txBody>
          <a:bodyPr numCol="2">
            <a:noAutofit/>
          </a:bodyPr>
          <a:lstStyle/>
          <a:p>
            <a:r>
              <a:rPr lang="en-US" sz="1200" b="0" i="0" u="none" strike="noStrike" baseline="0" dirty="0">
                <a:solidFill>
                  <a:srgbClr val="3C3C3F"/>
                </a:solidFill>
                <a:latin typeface="+mj-lt"/>
              </a:rPr>
              <a:t>AACSB International. Based on estimate of institutions worldwide offering a business degree at the bachelor level or higher, 2023.</a:t>
            </a:r>
          </a:p>
          <a:p>
            <a:r>
              <a:rPr lang="en-US" sz="1200" b="0" i="0" u="none" strike="noStrike" baseline="0" dirty="0">
                <a:solidFill>
                  <a:srgbClr val="3C3C3F"/>
                </a:solidFill>
                <a:latin typeface="+mj-lt"/>
              </a:rPr>
              <a:t>AACSB International. Analysis of Fortune 500 and S&amp;P 500 company data and their CEO backgrounds, 2024. </a:t>
            </a:r>
          </a:p>
          <a:p>
            <a:r>
              <a:rPr lang="en-US" sz="1200" dirty="0">
                <a:solidFill>
                  <a:srgbClr val="3C3C3F"/>
                </a:solidFill>
                <a:latin typeface="+mj-lt"/>
              </a:rPr>
              <a:t>AACSB International. Continuous Improvement Review Survey, 2023. </a:t>
            </a:r>
            <a:endParaRPr lang="en-US" sz="1200" b="0" i="0" u="none" strike="noStrike" baseline="0" dirty="0">
              <a:solidFill>
                <a:srgbClr val="3C3C3F"/>
              </a:solidFill>
              <a:latin typeface="+mj-lt"/>
            </a:endParaRPr>
          </a:p>
          <a:p>
            <a:r>
              <a:rPr lang="en-US" sz="1200" b="0" i="0" u="none" strike="noStrike" baseline="0" dirty="0">
                <a:solidFill>
                  <a:srgbClr val="3C3C3F"/>
                </a:solidFill>
                <a:latin typeface="+mj-lt"/>
              </a:rPr>
              <a:t>AACSB International. State of Accreditation Report, 2024.</a:t>
            </a:r>
          </a:p>
          <a:p>
            <a:r>
              <a:rPr lang="en-US" sz="1200" b="0" i="0" u="none" strike="noStrike" baseline="0" dirty="0">
                <a:solidFill>
                  <a:srgbClr val="3C3C3F"/>
                </a:solidFill>
                <a:latin typeface="+mj-lt"/>
              </a:rPr>
              <a:t>Al </a:t>
            </a:r>
            <a:r>
              <a:rPr lang="en-US" sz="1200" b="0" i="0" u="none" strike="noStrike" baseline="0" dirty="0" err="1">
                <a:solidFill>
                  <a:srgbClr val="3C3C3F"/>
                </a:solidFill>
                <a:latin typeface="+mj-lt"/>
              </a:rPr>
              <a:t>Shraah</a:t>
            </a:r>
            <a:r>
              <a:rPr lang="en-US" sz="1200" b="0" i="0" u="none" strike="noStrike" baseline="0" dirty="0">
                <a:solidFill>
                  <a:srgbClr val="3C3C3F"/>
                </a:solidFill>
                <a:latin typeface="+mj-lt"/>
              </a:rPr>
              <a:t>, Ahmad, Anas Abu-Rumman, </a:t>
            </a:r>
            <a:r>
              <a:rPr lang="en-US" sz="1200" b="0" i="0" u="none" strike="noStrike" baseline="0" dirty="0" err="1">
                <a:solidFill>
                  <a:srgbClr val="3C3C3F"/>
                </a:solidFill>
                <a:latin typeface="+mj-lt"/>
              </a:rPr>
              <a:t>Lafi</a:t>
            </a:r>
            <a:r>
              <a:rPr lang="en-US" sz="1200" b="0" i="0" u="none" strike="noStrike" baseline="0" dirty="0">
                <a:solidFill>
                  <a:srgbClr val="3C3C3F"/>
                </a:solidFill>
                <a:latin typeface="+mj-lt"/>
              </a:rPr>
              <a:t> </a:t>
            </a:r>
            <a:r>
              <a:rPr lang="en-US" sz="1200" b="0" i="0" u="none" strike="noStrike" baseline="0" dirty="0" err="1">
                <a:solidFill>
                  <a:srgbClr val="3C3C3F"/>
                </a:solidFill>
                <a:latin typeface="+mj-lt"/>
              </a:rPr>
              <a:t>Alqheiwi</a:t>
            </a:r>
            <a:r>
              <a:rPr lang="en-US" sz="1200" b="0" i="0" u="none" strike="noStrike" baseline="0" dirty="0">
                <a:solidFill>
                  <a:srgbClr val="3C3C3F"/>
                </a:solidFill>
                <a:latin typeface="+mj-lt"/>
              </a:rPr>
              <a:t>, and Mohammed T. </a:t>
            </a:r>
            <a:r>
              <a:rPr lang="en-US" sz="1200" b="0" i="0" u="none" strike="noStrike" baseline="0" dirty="0" err="1">
                <a:solidFill>
                  <a:srgbClr val="3C3C3F"/>
                </a:solidFill>
                <a:latin typeface="+mj-lt"/>
              </a:rPr>
              <a:t>Alshurideh</a:t>
            </a:r>
            <a:r>
              <a:rPr lang="en-US" sz="1200" b="0" i="0" u="none" strike="noStrike" baseline="0" dirty="0">
                <a:solidFill>
                  <a:srgbClr val="3C3C3F"/>
                </a:solidFill>
                <a:latin typeface="+mj-lt"/>
              </a:rPr>
              <a:t>. “The Role of AACSB Accreditation in Students’ Leadership Motivation and Students’ Citizenship Motivation: Business Education Perspective.” </a:t>
            </a:r>
            <a:r>
              <a:rPr lang="en-US" sz="1200" b="0" i="1" u="none" strike="noStrike" baseline="0" dirty="0">
                <a:solidFill>
                  <a:srgbClr val="3C3C3F"/>
                </a:solidFill>
                <a:latin typeface="+mj-lt"/>
              </a:rPr>
              <a:t>Journal of Applied Research in Higher Education </a:t>
            </a:r>
            <a:r>
              <a:rPr lang="en-US" sz="1200" b="0" i="0" u="none" strike="noStrike" baseline="0" dirty="0">
                <a:solidFill>
                  <a:srgbClr val="3C3C3F"/>
                </a:solidFill>
                <a:latin typeface="+mj-lt"/>
              </a:rPr>
              <a:t>15, no. 4 (2023): 1130–45.</a:t>
            </a:r>
          </a:p>
          <a:p>
            <a:r>
              <a:rPr lang="en-US" sz="1200" b="0" i="0" u="none" strike="noStrike" baseline="0" dirty="0" err="1">
                <a:solidFill>
                  <a:srgbClr val="3C3C3F"/>
                </a:solidFill>
                <a:latin typeface="+mj-lt"/>
              </a:rPr>
              <a:t>Claybaugh</a:t>
            </a:r>
            <a:r>
              <a:rPr lang="en-US" sz="1200" b="0" i="0" u="none" strike="noStrike" baseline="0" dirty="0">
                <a:solidFill>
                  <a:srgbClr val="3C3C3F"/>
                </a:solidFill>
                <a:latin typeface="+mj-lt"/>
              </a:rPr>
              <a:t>, Craig C., Cassandra C. Elrod, Barry B. </a:t>
            </a:r>
            <a:r>
              <a:rPr lang="en-US" sz="1200" b="0" i="0" u="none" strike="noStrike" baseline="0" dirty="0" err="1">
                <a:solidFill>
                  <a:srgbClr val="3C3C3F"/>
                </a:solidFill>
                <a:latin typeface="+mj-lt"/>
              </a:rPr>
              <a:t>Flachsbart</a:t>
            </a:r>
            <a:r>
              <a:rPr lang="en-US" sz="1200" b="0" i="0" u="none" strike="noStrike" baseline="0" dirty="0">
                <a:solidFill>
                  <a:srgbClr val="3C3C3F"/>
                </a:solidFill>
                <a:latin typeface="+mj-lt"/>
              </a:rPr>
              <a:t>, and Michael Gene Hilgers. “Anatomy of an Information Systems Program Continuous Improvement Process for AACSB Accreditation.” </a:t>
            </a:r>
            <a:r>
              <a:rPr lang="en-US" sz="1200" b="0" i="1" u="none" strike="noStrike" baseline="0" dirty="0">
                <a:solidFill>
                  <a:srgbClr val="3C3C3F"/>
                </a:solidFill>
                <a:latin typeface="+mj-lt"/>
              </a:rPr>
              <a:t>Journal of Education for Business </a:t>
            </a:r>
            <a:r>
              <a:rPr lang="en-US" sz="1200" b="0" i="0" u="none" strike="noStrike" baseline="0" dirty="0">
                <a:solidFill>
                  <a:srgbClr val="3C3C3F"/>
                </a:solidFill>
                <a:latin typeface="+mj-lt"/>
              </a:rPr>
              <a:t>95, no. 3 (2020): 159–68.</a:t>
            </a:r>
          </a:p>
          <a:p>
            <a:r>
              <a:rPr lang="en-US" sz="1200" b="0" i="0" u="none" strike="noStrike" baseline="0" dirty="0">
                <a:solidFill>
                  <a:srgbClr val="3C3C3F"/>
                </a:solidFill>
                <a:latin typeface="+mj-lt"/>
              </a:rPr>
              <a:t>Cordis, Adriana S., and Scott </a:t>
            </a:r>
            <a:r>
              <a:rPr lang="en-US" sz="1200" b="0" i="0" u="none" strike="noStrike" baseline="0" dirty="0" err="1">
                <a:solidFill>
                  <a:srgbClr val="3C3C3F"/>
                </a:solidFill>
                <a:latin typeface="+mj-lt"/>
              </a:rPr>
              <a:t>Muzatko</a:t>
            </a:r>
            <a:r>
              <a:rPr lang="en-US" sz="1200" b="0" i="0" u="none" strike="noStrike" baseline="0" dirty="0">
                <a:solidFill>
                  <a:srgbClr val="3C3C3F"/>
                </a:solidFill>
                <a:latin typeface="+mj-lt"/>
              </a:rPr>
              <a:t>. “Higher Education Spending and CPA Exam Performance.” </a:t>
            </a:r>
            <a:r>
              <a:rPr lang="en-US" sz="1200" b="0" i="1" u="none" strike="noStrike" baseline="0" dirty="0">
                <a:solidFill>
                  <a:srgbClr val="3C3C3F"/>
                </a:solidFill>
                <a:latin typeface="+mj-lt"/>
              </a:rPr>
              <a:t>SSRN</a:t>
            </a:r>
            <a:r>
              <a:rPr lang="en-US" sz="1200" b="0" i="0" u="none" strike="noStrike" baseline="0" dirty="0">
                <a:solidFill>
                  <a:srgbClr val="3C3C3F"/>
                </a:solidFill>
                <a:latin typeface="+mj-lt"/>
              </a:rPr>
              <a:t>, 2020.</a:t>
            </a:r>
          </a:p>
          <a:p>
            <a:r>
              <a:rPr lang="en-US" sz="1200" b="0" i="0" u="none" strike="noStrike" baseline="0" dirty="0">
                <a:solidFill>
                  <a:srgbClr val="3C3C3F"/>
                </a:solidFill>
                <a:latin typeface="+mj-lt"/>
              </a:rPr>
              <a:t>Espiritu, Antonina, “Is There a Dividend to an Institution for Having an Accredited College of Business?” </a:t>
            </a:r>
            <a:r>
              <a:rPr lang="en-US" sz="1200" b="0" i="1" u="none" strike="noStrike" baseline="0" dirty="0">
                <a:solidFill>
                  <a:srgbClr val="3C3C3F"/>
                </a:solidFill>
                <a:latin typeface="+mj-lt"/>
              </a:rPr>
              <a:t>The American Academy of Business Journal </a:t>
            </a:r>
            <a:r>
              <a:rPr lang="en-US" sz="1200" b="0" i="0" u="none" strike="noStrike" baseline="0" dirty="0">
                <a:solidFill>
                  <a:srgbClr val="3C3C3F"/>
                </a:solidFill>
                <a:latin typeface="+mj-lt"/>
              </a:rPr>
              <a:t>11, no. 1 (2007): 269–74.</a:t>
            </a:r>
          </a:p>
          <a:p>
            <a:r>
              <a:rPr lang="en-US" sz="1200" b="0" i="0" u="none" strike="noStrike" baseline="0" dirty="0">
                <a:solidFill>
                  <a:srgbClr val="3C3C3F"/>
                </a:solidFill>
                <a:latin typeface="+mj-lt"/>
              </a:rPr>
              <a:t>Faria, J. R., and Franklin G. Mixon Jr. “Opportunism vs. Excellence in Academia: Quality Accreditation of Collegiate Business Schools.” </a:t>
            </a:r>
            <a:r>
              <a:rPr lang="en-US" sz="1200" b="0" i="1" u="none" strike="noStrike" baseline="0" dirty="0">
                <a:solidFill>
                  <a:srgbClr val="3C3C3F"/>
                </a:solidFill>
                <a:latin typeface="+mj-lt"/>
              </a:rPr>
              <a:t>American Business Review </a:t>
            </a:r>
            <a:r>
              <a:rPr lang="en-US" sz="1200" b="0" i="0" u="none" strike="noStrike" baseline="0" dirty="0">
                <a:solidFill>
                  <a:srgbClr val="3C3C3F"/>
                </a:solidFill>
                <a:latin typeface="+mj-lt"/>
              </a:rPr>
              <a:t>25, no. 1 (2022): 4–24.</a:t>
            </a:r>
          </a:p>
          <a:p>
            <a:r>
              <a:rPr lang="en-US" sz="1200" b="0" i="0" u="none" strike="noStrike" baseline="0" dirty="0">
                <a:solidFill>
                  <a:srgbClr val="3C3C3F"/>
                </a:solidFill>
                <a:latin typeface="+mj-lt"/>
              </a:rPr>
              <a:t>Graduate Management Admission Council. Custom analysis of longitudinal candidate survey data, based on AACSB-accredited schools. Reston, VA, 2022.</a:t>
            </a:r>
          </a:p>
          <a:p>
            <a:r>
              <a:rPr lang="en-US" sz="1200" b="0" i="0" u="none" strike="noStrike" baseline="0" dirty="0" err="1">
                <a:solidFill>
                  <a:srgbClr val="3C3C3F"/>
                </a:solidFill>
                <a:latin typeface="+mj-lt"/>
              </a:rPr>
              <a:t>Iossifova</a:t>
            </a:r>
            <a:r>
              <a:rPr lang="en-US" sz="1200" b="0" i="0" u="none" strike="noStrike" baseline="0" dirty="0">
                <a:solidFill>
                  <a:srgbClr val="3C3C3F"/>
                </a:solidFill>
                <a:latin typeface="+mj-lt"/>
              </a:rPr>
              <a:t>, </a:t>
            </a:r>
            <a:r>
              <a:rPr lang="en-US" sz="1200" b="0" i="0" u="none" strike="noStrike" baseline="0" dirty="0" err="1">
                <a:solidFill>
                  <a:srgbClr val="3C3C3F"/>
                </a:solidFill>
                <a:latin typeface="+mj-lt"/>
              </a:rPr>
              <a:t>Albena</a:t>
            </a:r>
            <a:r>
              <a:rPr lang="en-US" sz="1200" b="0" i="0" u="none" strike="noStrike" baseline="0" dirty="0">
                <a:solidFill>
                  <a:srgbClr val="3C3C3F"/>
                </a:solidFill>
                <a:latin typeface="+mj-lt"/>
              </a:rPr>
              <a:t>. “Research Productivity, Teaching Relevance, and AACSB Accreditation.” </a:t>
            </a:r>
            <a:r>
              <a:rPr lang="en-US" sz="1200" b="0" i="1" u="none" strike="noStrike" baseline="0" dirty="0">
                <a:solidFill>
                  <a:srgbClr val="3C3C3F"/>
                </a:solidFill>
                <a:latin typeface="+mj-lt"/>
              </a:rPr>
              <a:t>Quality Management Journal </a:t>
            </a:r>
            <a:r>
              <a:rPr lang="en-US" sz="1200" b="0" i="0" u="none" strike="noStrike" baseline="0" dirty="0">
                <a:solidFill>
                  <a:srgbClr val="3C3C3F"/>
                </a:solidFill>
                <a:latin typeface="+mj-lt"/>
              </a:rPr>
              <a:t>15, no. 4 (2008): 46–56.</a:t>
            </a:r>
          </a:p>
          <a:p>
            <a:r>
              <a:rPr lang="en-US" sz="1200" b="0" i="0" u="none" strike="noStrike" baseline="0" dirty="0">
                <a:solidFill>
                  <a:srgbClr val="3C3C3F"/>
                </a:solidFill>
                <a:latin typeface="+mj-lt"/>
              </a:rPr>
              <a:t>Kuo, Tsai, G. Y. Tsai, Y. J. Wu, and W. </a:t>
            </a:r>
            <a:r>
              <a:rPr lang="en-US" sz="1200" b="0" i="0" u="none" strike="noStrike" baseline="0" dirty="0" err="1">
                <a:solidFill>
                  <a:srgbClr val="3C3C3F"/>
                </a:solidFill>
                <a:latin typeface="+mj-lt"/>
              </a:rPr>
              <a:t>Alhalabi</a:t>
            </a:r>
            <a:r>
              <a:rPr lang="en-US" sz="1200" b="0" i="0" u="none" strike="noStrike" baseline="0" dirty="0">
                <a:solidFill>
                  <a:srgbClr val="3C3C3F"/>
                </a:solidFill>
                <a:latin typeface="+mj-lt"/>
              </a:rPr>
              <a:t>. “From Sociability to Credibility for Academics.” </a:t>
            </a:r>
            <a:r>
              <a:rPr lang="en-US" sz="1200" b="0" i="1" u="none" strike="noStrike" baseline="0" dirty="0">
                <a:solidFill>
                  <a:srgbClr val="3C3C3F"/>
                </a:solidFill>
                <a:latin typeface="+mj-lt"/>
              </a:rPr>
              <a:t>Computers in Human Behavior </a:t>
            </a:r>
            <a:r>
              <a:rPr lang="en-US" sz="1200" b="0" i="0" u="none" strike="noStrike" baseline="0" dirty="0">
                <a:solidFill>
                  <a:srgbClr val="3C3C3F"/>
                </a:solidFill>
                <a:latin typeface="+mj-lt"/>
              </a:rPr>
              <a:t>75 (2017): 975–84.</a:t>
            </a:r>
          </a:p>
          <a:p>
            <a:r>
              <a:rPr lang="en-US" sz="1200" b="0" i="0" u="none" strike="noStrike" baseline="0" dirty="0" err="1">
                <a:solidFill>
                  <a:srgbClr val="3C3C3F"/>
                </a:solidFill>
                <a:latin typeface="+mj-lt"/>
              </a:rPr>
              <a:t>Nigsch</a:t>
            </a:r>
            <a:r>
              <a:rPr lang="en-US" sz="1200" b="0" i="0" u="none" strike="noStrike" baseline="0" dirty="0">
                <a:solidFill>
                  <a:srgbClr val="3C3C3F"/>
                </a:solidFill>
                <a:latin typeface="+mj-lt"/>
              </a:rPr>
              <a:t>, Svenja, and Alexandra Schenker-</a:t>
            </a:r>
            <a:r>
              <a:rPr lang="en-US" sz="1200" b="0" i="0" u="none" strike="noStrike" baseline="0" dirty="0" err="1">
                <a:solidFill>
                  <a:srgbClr val="3C3C3F"/>
                </a:solidFill>
                <a:latin typeface="+mj-lt"/>
              </a:rPr>
              <a:t>Wicki</a:t>
            </a:r>
            <a:r>
              <a:rPr lang="en-US" sz="1200" b="0" i="0" u="none" strike="noStrike" baseline="0" dirty="0">
                <a:solidFill>
                  <a:srgbClr val="3C3C3F"/>
                </a:solidFill>
                <a:latin typeface="+mj-lt"/>
              </a:rPr>
              <a:t>. “Shaping Performance: Do International Accreditations and Quality Management Really Help?” </a:t>
            </a:r>
            <a:r>
              <a:rPr lang="en-US" sz="1200" b="0" i="1" u="none" strike="noStrike" baseline="0" dirty="0">
                <a:solidFill>
                  <a:srgbClr val="3C3C3F"/>
                </a:solidFill>
                <a:latin typeface="+mj-lt"/>
              </a:rPr>
              <a:t>Journal of Higher Education Policy and Management </a:t>
            </a:r>
            <a:r>
              <a:rPr lang="en-US" sz="1200" b="0" i="0" u="none" strike="noStrike" baseline="0" dirty="0">
                <a:solidFill>
                  <a:srgbClr val="3C3C3F"/>
                </a:solidFill>
                <a:latin typeface="+mj-lt"/>
              </a:rPr>
              <a:t>35, no. 6 (2013): 668–81.</a:t>
            </a:r>
          </a:p>
          <a:p>
            <a:r>
              <a:rPr lang="en-US" sz="1200" b="0" i="0" u="none" strike="noStrike" baseline="0" dirty="0" err="1">
                <a:solidFill>
                  <a:srgbClr val="3C3C3F"/>
                </a:solidFill>
                <a:latin typeface="+mj-lt"/>
              </a:rPr>
              <a:t>Trapnell</a:t>
            </a:r>
            <a:r>
              <a:rPr lang="en-US" sz="1200" b="0" i="0" u="none" strike="noStrike" baseline="0" dirty="0">
                <a:solidFill>
                  <a:srgbClr val="3C3C3F"/>
                </a:solidFill>
                <a:latin typeface="+mj-lt"/>
              </a:rPr>
              <a:t>, John E. “AACSB International Accreditation: The Value Proposition and a Look to the Future.” </a:t>
            </a:r>
            <a:r>
              <a:rPr lang="en-US" sz="1200" b="0" i="1" u="none" strike="noStrike" baseline="0" dirty="0">
                <a:solidFill>
                  <a:srgbClr val="3C3C3F"/>
                </a:solidFill>
                <a:latin typeface="+mj-lt"/>
              </a:rPr>
              <a:t>Journal of Management Development </a:t>
            </a:r>
            <a:r>
              <a:rPr lang="en-US" sz="1200" b="0" i="0" u="none" strike="noStrike" baseline="0" dirty="0">
                <a:solidFill>
                  <a:srgbClr val="3C3C3F"/>
                </a:solidFill>
                <a:latin typeface="+mj-lt"/>
              </a:rPr>
              <a:t>26, no. 1 (2007): 67–72.</a:t>
            </a:r>
          </a:p>
          <a:p>
            <a:r>
              <a:rPr lang="en-US" sz="1200" b="0" i="0" u="none" strike="noStrike" baseline="0" dirty="0">
                <a:solidFill>
                  <a:srgbClr val="3C3C3F"/>
                </a:solidFill>
                <a:latin typeface="+mj-lt"/>
              </a:rPr>
              <a:t>Womack, Jerry Q., and Thomas M. Krueger. “The Impact of Initial Accreditation from AACSB on the Enrollment of Three South Texas Universities.” </a:t>
            </a:r>
            <a:r>
              <a:rPr lang="en-US" sz="1200" b="0" i="1" u="none" strike="noStrike" baseline="0" dirty="0">
                <a:solidFill>
                  <a:srgbClr val="3C3C3F"/>
                </a:solidFill>
                <a:latin typeface="+mj-lt"/>
              </a:rPr>
              <a:t>Journal of Business and Behavioral Sciences </a:t>
            </a:r>
            <a:r>
              <a:rPr lang="en-US" sz="1200" b="0" i="0" u="none" strike="noStrike" baseline="0" dirty="0">
                <a:solidFill>
                  <a:srgbClr val="3C3C3F"/>
                </a:solidFill>
                <a:latin typeface="+mj-lt"/>
              </a:rPr>
              <a:t>27, no. 1 (2015): 150–59.</a:t>
            </a:r>
          </a:p>
          <a:p>
            <a:pPr marL="0" indent="0" algn="r">
              <a:buNone/>
            </a:pPr>
            <a:endParaRPr lang="en-US" sz="1200" dirty="0">
              <a:latin typeface="+mj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980CC9-327C-0230-2743-AE3293836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51D05-810F-F24D-9D4E-8FDFEBA592E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9349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D633A7-5636-A611-C087-E2A46CE071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Value of Accreditation</a:t>
            </a:r>
            <a:endParaRPr lang="en-US" sz="4000" dirty="0">
              <a:cs typeface="Arial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9AA70D-D4F8-43F1-8173-3CF544704C8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vert="horz" lIns="0" tIns="0" rIns="0" bIns="0" rtlCol="0" anchor="t">
            <a:normAutofit/>
          </a:bodyPr>
          <a:lstStyle/>
          <a:p>
            <a:r>
              <a:rPr lang="en-US" sz="2800" dirty="0">
                <a:cs typeface="Arial"/>
              </a:rPr>
              <a:t>Learn more about AACSB accreditation at </a:t>
            </a:r>
            <a:r>
              <a:rPr lang="en-US" sz="2800" b="1" dirty="0"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aacsb.edu/educators/accreditation/value-of-accreditation</a:t>
            </a:r>
            <a:endParaRPr lang="en-US" sz="2400" b="1" dirty="0"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E0204E-2D97-676E-D938-43137C79B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>
                <a:cs typeface="Arial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466166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map of the world&#10;&#10;Description automatically generated">
            <a:extLst>
              <a:ext uri="{FF2B5EF4-FFF2-40B4-BE49-F238E27FC236}">
                <a16:creationId xmlns:a16="http://schemas.microsoft.com/office/drawing/2014/main" id="{F336916B-D746-933C-6F86-0F04423937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0094" y="1382038"/>
            <a:ext cx="7918151" cy="4693918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AF385769-B65E-F218-06D5-70F252AD6CF7}"/>
              </a:ext>
            </a:extLst>
          </p:cNvPr>
          <p:cNvSpPr txBox="1">
            <a:spLocks/>
          </p:cNvSpPr>
          <p:nvPr/>
        </p:nvSpPr>
        <p:spPr>
          <a:xfrm>
            <a:off x="609600" y="3687952"/>
            <a:ext cx="1184719" cy="504825"/>
          </a:xfrm>
          <a:prstGeom prst="rect">
            <a:avLst/>
          </a:prstGeom>
        </p:spPr>
        <p:txBody>
          <a:bodyPr lIns="0" tIns="54864" rIns="0" bIns="0" anchor="ctr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 cap="all" baseline="0">
                <a:solidFill>
                  <a:schemeClr val="bg1"/>
                </a:solidFill>
                <a:latin typeface="Eina 03 Bold" panose="02000000000000000000" pitchFamily="50" charset="0"/>
                <a:ea typeface="+mj-ea"/>
                <a:cs typeface="+mj-cs"/>
              </a:defRPr>
            </a:lvl1pPr>
          </a:lstStyle>
          <a:p>
            <a:pPr algn="ctr"/>
            <a:r>
              <a:rPr lang="en-US" sz="3300" b="1" cap="none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800+</a:t>
            </a:r>
            <a:endParaRPr lang="en-US" sz="3600" b="1" cap="none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itle 2">
            <a:extLst>
              <a:ext uri="{FF2B5EF4-FFF2-40B4-BE49-F238E27FC236}">
                <a16:creationId xmlns:a16="http://schemas.microsoft.com/office/drawing/2014/main" id="{EDC0F707-0D34-8E2F-357D-599C588276B2}"/>
              </a:ext>
            </a:extLst>
          </p:cNvPr>
          <p:cNvSpPr txBox="1">
            <a:spLocks/>
          </p:cNvSpPr>
          <p:nvPr/>
        </p:nvSpPr>
        <p:spPr>
          <a:xfrm>
            <a:off x="643308" y="3465051"/>
            <a:ext cx="1271831" cy="92388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8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Americas</a:t>
            </a:r>
            <a:endParaRPr lang="en-US" b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8138E9C6-3E63-974E-FC8D-422A6D02CCF6}"/>
              </a:ext>
            </a:extLst>
          </p:cNvPr>
          <p:cNvSpPr txBox="1">
            <a:spLocks/>
          </p:cNvSpPr>
          <p:nvPr/>
        </p:nvSpPr>
        <p:spPr>
          <a:xfrm>
            <a:off x="4935244" y="5255899"/>
            <a:ext cx="1085824" cy="504825"/>
          </a:xfrm>
          <a:prstGeom prst="rect">
            <a:avLst/>
          </a:prstGeom>
        </p:spPr>
        <p:txBody>
          <a:bodyPr lIns="0" tIns="54864" rIns="0" bIns="0" anchor="ctr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 cap="all" baseline="0">
                <a:solidFill>
                  <a:schemeClr val="bg1"/>
                </a:solidFill>
                <a:latin typeface="Eina 03 Bold" panose="02000000000000000000" pitchFamily="50" charset="0"/>
                <a:ea typeface="+mj-ea"/>
                <a:cs typeface="+mj-cs"/>
              </a:defRPr>
            </a:lvl1pPr>
          </a:lstStyle>
          <a:p>
            <a:pPr algn="ctr"/>
            <a:r>
              <a:rPr lang="en-US" sz="3300" b="1" cap="none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600+</a:t>
            </a:r>
            <a:endParaRPr lang="en-US" sz="3600" b="1" cap="none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itle 2">
            <a:extLst>
              <a:ext uri="{FF2B5EF4-FFF2-40B4-BE49-F238E27FC236}">
                <a16:creationId xmlns:a16="http://schemas.microsoft.com/office/drawing/2014/main" id="{9AE54C9E-9672-A375-0978-E0F0F157728A}"/>
              </a:ext>
            </a:extLst>
          </p:cNvPr>
          <p:cNvSpPr txBox="1">
            <a:spLocks/>
          </p:cNvSpPr>
          <p:nvPr/>
        </p:nvSpPr>
        <p:spPr>
          <a:xfrm>
            <a:off x="4830246" y="5014018"/>
            <a:ext cx="1085825" cy="92388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8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EMEA</a:t>
            </a:r>
            <a:endParaRPr lang="en-US" b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811F20F7-9951-CFC9-47AC-AD72041608AA}"/>
              </a:ext>
            </a:extLst>
          </p:cNvPr>
          <p:cNvSpPr txBox="1">
            <a:spLocks/>
          </p:cNvSpPr>
          <p:nvPr/>
        </p:nvSpPr>
        <p:spPr>
          <a:xfrm>
            <a:off x="9481574" y="3375752"/>
            <a:ext cx="1046874" cy="504825"/>
          </a:xfrm>
          <a:prstGeom prst="rect">
            <a:avLst/>
          </a:prstGeom>
        </p:spPr>
        <p:txBody>
          <a:bodyPr lIns="0" tIns="54864" rIns="0" bIns="0" anchor="ctr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 cap="all" baseline="0">
                <a:solidFill>
                  <a:schemeClr val="bg1"/>
                </a:solidFill>
                <a:latin typeface="Eina 03 Bold" panose="02000000000000000000" pitchFamily="50" charset="0"/>
                <a:ea typeface="+mj-ea"/>
                <a:cs typeface="+mj-cs"/>
              </a:defRPr>
            </a:lvl1pPr>
          </a:lstStyle>
          <a:p>
            <a:pPr algn="ctr"/>
            <a:r>
              <a:rPr lang="en-US" sz="3300" b="1" cap="none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450+</a:t>
            </a:r>
            <a:endParaRPr lang="en-US" sz="3600" b="1" cap="none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itle 2">
            <a:extLst>
              <a:ext uri="{FF2B5EF4-FFF2-40B4-BE49-F238E27FC236}">
                <a16:creationId xmlns:a16="http://schemas.microsoft.com/office/drawing/2014/main" id="{3F821E10-5A3F-0AFE-9642-59A244635B8E}"/>
              </a:ext>
            </a:extLst>
          </p:cNvPr>
          <p:cNvSpPr txBox="1">
            <a:spLocks/>
          </p:cNvSpPr>
          <p:nvPr/>
        </p:nvSpPr>
        <p:spPr>
          <a:xfrm>
            <a:off x="9333213" y="3161285"/>
            <a:ext cx="1637307" cy="92388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8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Asia Pacific</a:t>
            </a:r>
            <a:endParaRPr lang="en-US" b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5747A8A5-81D6-113C-2F2D-134FDD0CAD99}"/>
              </a:ext>
            </a:extLst>
          </p:cNvPr>
          <p:cNvSpPr txBox="1">
            <a:spLocks/>
          </p:cNvSpPr>
          <p:nvPr/>
        </p:nvSpPr>
        <p:spPr>
          <a:xfrm>
            <a:off x="690770" y="4085173"/>
            <a:ext cx="1095702" cy="504825"/>
          </a:xfrm>
          <a:prstGeom prst="rect">
            <a:avLst/>
          </a:prstGeom>
        </p:spPr>
        <p:txBody>
          <a:bodyPr lIns="0" tIns="54864" rIns="0" bIns="0" anchor="ctr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 cap="all" baseline="0">
                <a:solidFill>
                  <a:schemeClr val="bg1"/>
                </a:solidFill>
                <a:latin typeface="Eina 03 Bold" panose="02000000000000000000" pitchFamily="50" charset="0"/>
                <a:ea typeface="+mj-ea"/>
                <a:cs typeface="+mj-cs"/>
              </a:defRPr>
            </a:lvl1pPr>
          </a:lstStyle>
          <a:p>
            <a:pPr algn="ctr"/>
            <a:r>
              <a:rPr lang="en-US" sz="3300" b="1" cap="none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600+</a:t>
            </a:r>
            <a:endParaRPr lang="en-US" sz="3600" b="1" cap="none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itle 2">
            <a:extLst>
              <a:ext uri="{FF2B5EF4-FFF2-40B4-BE49-F238E27FC236}">
                <a16:creationId xmlns:a16="http://schemas.microsoft.com/office/drawing/2014/main" id="{E6FF669B-52FC-A3BB-8B9F-2D64E67A586D}"/>
              </a:ext>
            </a:extLst>
          </p:cNvPr>
          <p:cNvSpPr txBox="1">
            <a:spLocks/>
          </p:cNvSpPr>
          <p:nvPr/>
        </p:nvSpPr>
        <p:spPr>
          <a:xfrm>
            <a:off x="1699463" y="3846741"/>
            <a:ext cx="1271831" cy="34603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members</a:t>
            </a:r>
            <a:endParaRPr lang="en-US" b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itle 2">
            <a:extLst>
              <a:ext uri="{FF2B5EF4-FFF2-40B4-BE49-F238E27FC236}">
                <a16:creationId xmlns:a16="http://schemas.microsoft.com/office/drawing/2014/main" id="{7FC438C5-48BF-8840-E241-88A7DF70FE09}"/>
              </a:ext>
            </a:extLst>
          </p:cNvPr>
          <p:cNvSpPr txBox="1">
            <a:spLocks/>
          </p:cNvSpPr>
          <p:nvPr/>
        </p:nvSpPr>
        <p:spPr>
          <a:xfrm>
            <a:off x="1699093" y="4255265"/>
            <a:ext cx="1271831" cy="92388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accredited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90A3B5FE-F3DC-BA25-01AF-07A8CBD812E1}"/>
              </a:ext>
            </a:extLst>
          </p:cNvPr>
          <p:cNvSpPr txBox="1">
            <a:spLocks/>
          </p:cNvSpPr>
          <p:nvPr/>
        </p:nvSpPr>
        <p:spPr>
          <a:xfrm>
            <a:off x="4962874" y="5671330"/>
            <a:ext cx="1054986" cy="504825"/>
          </a:xfrm>
          <a:prstGeom prst="rect">
            <a:avLst/>
          </a:prstGeom>
        </p:spPr>
        <p:txBody>
          <a:bodyPr lIns="0" tIns="54864" rIns="0" bIns="0" anchor="ctr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 cap="all" baseline="0">
                <a:solidFill>
                  <a:schemeClr val="bg1"/>
                </a:solidFill>
                <a:latin typeface="Eina 03 Bold" panose="02000000000000000000" pitchFamily="50" charset="0"/>
                <a:ea typeface="+mj-ea"/>
                <a:cs typeface="+mj-cs"/>
              </a:defRPr>
            </a:lvl1pPr>
          </a:lstStyle>
          <a:p>
            <a:pPr algn="ctr"/>
            <a:r>
              <a:rPr lang="en-US" sz="3300" b="1" cap="none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</a:t>
            </a:r>
            <a:r>
              <a:rPr lang="en-US" sz="3600" b="1" cap="none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en-US" sz="3300" b="1" cap="none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itle 2">
            <a:extLst>
              <a:ext uri="{FF2B5EF4-FFF2-40B4-BE49-F238E27FC236}">
                <a16:creationId xmlns:a16="http://schemas.microsoft.com/office/drawing/2014/main" id="{EF83E030-AB10-12F2-2757-F5A9E549061B}"/>
              </a:ext>
            </a:extLst>
          </p:cNvPr>
          <p:cNvSpPr txBox="1">
            <a:spLocks/>
          </p:cNvSpPr>
          <p:nvPr/>
        </p:nvSpPr>
        <p:spPr>
          <a:xfrm>
            <a:off x="10453022" y="3544626"/>
            <a:ext cx="1271831" cy="34603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members</a:t>
            </a:r>
            <a:endParaRPr lang="en-US" b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itle 2">
            <a:extLst>
              <a:ext uri="{FF2B5EF4-FFF2-40B4-BE49-F238E27FC236}">
                <a16:creationId xmlns:a16="http://schemas.microsoft.com/office/drawing/2014/main" id="{85B02190-26CB-8A8E-3A4C-B30A05E2A77B}"/>
              </a:ext>
            </a:extLst>
          </p:cNvPr>
          <p:cNvSpPr txBox="1">
            <a:spLocks/>
          </p:cNvSpPr>
          <p:nvPr/>
        </p:nvSpPr>
        <p:spPr>
          <a:xfrm>
            <a:off x="10453022" y="3947534"/>
            <a:ext cx="1271831" cy="92388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accredited</a:t>
            </a: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498B66DA-34C4-631D-0F1E-EE53FA3B9288}"/>
              </a:ext>
            </a:extLst>
          </p:cNvPr>
          <p:cNvSpPr txBox="1">
            <a:spLocks/>
          </p:cNvSpPr>
          <p:nvPr/>
        </p:nvSpPr>
        <p:spPr>
          <a:xfrm>
            <a:off x="9481203" y="3779902"/>
            <a:ext cx="1050893" cy="504825"/>
          </a:xfrm>
          <a:prstGeom prst="rect">
            <a:avLst/>
          </a:prstGeom>
        </p:spPr>
        <p:txBody>
          <a:bodyPr lIns="0" tIns="54864" rIns="0" bIns="0" anchor="ctr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0" kern="1200" cap="all" baseline="0">
                <a:solidFill>
                  <a:schemeClr val="bg1"/>
                </a:solidFill>
                <a:latin typeface="Eina 03 Bold" panose="02000000000000000000" pitchFamily="50" charset="0"/>
                <a:ea typeface="+mj-ea"/>
                <a:cs typeface="+mj-cs"/>
              </a:defRPr>
            </a:lvl1pPr>
          </a:lstStyle>
          <a:p>
            <a:pPr algn="ctr"/>
            <a:r>
              <a:rPr lang="en-US" sz="3300" b="1" cap="none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200+</a:t>
            </a:r>
            <a:endParaRPr lang="en-US" sz="3600" b="1" cap="none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itle 2">
            <a:extLst>
              <a:ext uri="{FF2B5EF4-FFF2-40B4-BE49-F238E27FC236}">
                <a16:creationId xmlns:a16="http://schemas.microsoft.com/office/drawing/2014/main" id="{222D4D14-DD6B-7D55-1414-478CB831FC7B}"/>
              </a:ext>
            </a:extLst>
          </p:cNvPr>
          <p:cNvSpPr txBox="1">
            <a:spLocks/>
          </p:cNvSpPr>
          <p:nvPr/>
        </p:nvSpPr>
        <p:spPr>
          <a:xfrm>
            <a:off x="5929886" y="5839983"/>
            <a:ext cx="1271831" cy="92388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accredited</a:t>
            </a:r>
          </a:p>
        </p:txBody>
      </p:sp>
      <p:sp>
        <p:nvSpPr>
          <p:cNvPr id="23" name="Title 2">
            <a:extLst>
              <a:ext uri="{FF2B5EF4-FFF2-40B4-BE49-F238E27FC236}">
                <a16:creationId xmlns:a16="http://schemas.microsoft.com/office/drawing/2014/main" id="{EEB0A3C5-DFB0-C2CE-921F-BB5E50E661EE}"/>
              </a:ext>
            </a:extLst>
          </p:cNvPr>
          <p:cNvSpPr txBox="1">
            <a:spLocks/>
          </p:cNvSpPr>
          <p:nvPr/>
        </p:nvSpPr>
        <p:spPr>
          <a:xfrm>
            <a:off x="5929886" y="5429437"/>
            <a:ext cx="1271831" cy="34603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b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members</a:t>
            </a:r>
            <a:endParaRPr lang="en-US" b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55B9A714-08D2-4187-8768-DDF1121E8809}"/>
              </a:ext>
            </a:extLst>
          </p:cNvPr>
          <p:cNvSpPr txBox="1">
            <a:spLocks/>
          </p:cNvSpPr>
          <p:nvPr/>
        </p:nvSpPr>
        <p:spPr>
          <a:xfrm>
            <a:off x="609600" y="6"/>
            <a:ext cx="10972800" cy="924982"/>
          </a:xfrm>
          <a:prstGeom prst="rect">
            <a:avLst/>
          </a:prstGeom>
        </p:spPr>
        <p:txBody>
          <a:bodyPr lIns="91440" tIns="45720" rIns="91440" bIns="4572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AACSB Membership and Accreditation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C5B8500-10DD-0024-9CFC-514FFB76063C}"/>
              </a:ext>
            </a:extLst>
          </p:cNvPr>
          <p:cNvSpPr txBox="1"/>
          <p:nvPr/>
        </p:nvSpPr>
        <p:spPr>
          <a:xfrm>
            <a:off x="181709" y="5251942"/>
            <a:ext cx="3676805" cy="135274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 dirty="0"/>
              <a:t>Only </a:t>
            </a:r>
            <a:r>
              <a:rPr lang="en-US" sz="1600" b="1" dirty="0">
                <a:solidFill>
                  <a:schemeClr val="accent3"/>
                </a:solidFill>
              </a:rPr>
              <a:t>6 percent</a:t>
            </a:r>
            <a:r>
              <a:rPr lang="en-US" sz="1600" i="1" dirty="0"/>
              <a:t> </a:t>
            </a:r>
            <a:r>
              <a:rPr lang="en-US" sz="1600" dirty="0"/>
              <a:t>of the world’s business schools have achieved </a:t>
            </a:r>
            <a:r>
              <a:rPr lang="en-US" sz="1600" b="1" dirty="0">
                <a:solidFill>
                  <a:srgbClr val="F26322"/>
                </a:solidFill>
              </a:rPr>
              <a:t>AACSB</a:t>
            </a:r>
            <a:endParaRPr lang="en-US" sz="1600" b="1" dirty="0">
              <a:solidFill>
                <a:srgbClr val="F26322"/>
              </a:solidFill>
              <a:cs typeface="Arial"/>
            </a:endParaRPr>
          </a:p>
          <a:p>
            <a:r>
              <a:rPr lang="en-US" sz="1600" b="1" dirty="0">
                <a:solidFill>
                  <a:srgbClr val="F26322"/>
                </a:solidFill>
              </a:rPr>
              <a:t>accreditation</a:t>
            </a:r>
            <a:r>
              <a:rPr lang="en-US" sz="1600" dirty="0"/>
              <a:t>, recognized for their excellence in </a:t>
            </a:r>
            <a:r>
              <a:rPr lang="en-US" sz="1600" b="1" dirty="0">
                <a:solidFill>
                  <a:schemeClr val="accent5"/>
                </a:solidFill>
              </a:rPr>
              <a:t>teaching</a:t>
            </a:r>
            <a:r>
              <a:rPr lang="en-US" sz="1600" dirty="0"/>
              <a:t>, </a:t>
            </a:r>
            <a:r>
              <a:rPr lang="en-US" sz="1600" b="1" dirty="0">
                <a:solidFill>
                  <a:schemeClr val="accent5"/>
                </a:solidFill>
              </a:rPr>
              <a:t>research</a:t>
            </a:r>
            <a:r>
              <a:rPr lang="en-US" sz="1600" dirty="0"/>
              <a:t>, and </a:t>
            </a:r>
            <a:r>
              <a:rPr lang="en-US" sz="1600" b="1" dirty="0">
                <a:solidFill>
                  <a:schemeClr val="accent5"/>
                </a:solidFill>
              </a:rPr>
              <a:t>societal impact</a:t>
            </a:r>
            <a:r>
              <a:rPr lang="en-US" sz="1600" dirty="0"/>
              <a:t>.</a:t>
            </a:r>
            <a:endParaRPr lang="en-US" sz="16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419126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808987-9AA6-4CCF-BDB2-E10EB4A088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374" y="476065"/>
            <a:ext cx="10745478" cy="939821"/>
          </a:xfrm>
        </p:spPr>
        <p:txBody>
          <a:bodyPr anchor="t">
            <a:normAutofit/>
          </a:bodyPr>
          <a:lstStyle/>
          <a:p>
            <a:r>
              <a:rPr lang="en-US" dirty="0">
                <a:cs typeface="Arial"/>
              </a:rPr>
              <a:t>Significance of AACSB Accreditation to Our Stakeholders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2291993-95A6-78AF-4D1E-C47A51C9E0E9}"/>
              </a:ext>
            </a:extLst>
          </p:cNvPr>
          <p:cNvSpPr txBox="1"/>
          <p:nvPr/>
        </p:nvSpPr>
        <p:spPr>
          <a:xfrm>
            <a:off x="1759399" y="1415886"/>
            <a:ext cx="4126177" cy="2018800"/>
          </a:xfrm>
          <a:prstGeom prst="rect">
            <a:avLst/>
          </a:prstGeom>
          <a:solidFill>
            <a:srgbClr val="65C5B4"/>
          </a:solidFill>
        </p:spPr>
        <p:txBody>
          <a:bodyPr wrap="square" lIns="182880" tIns="182880" rIns="182880" bIns="182880" rtlCol="0" anchor="t">
            <a:no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Employers</a:t>
            </a:r>
          </a:p>
          <a:p>
            <a:endParaRPr lang="en-US" dirty="0">
              <a:solidFill>
                <a:schemeClr val="bg1"/>
              </a:solidFill>
              <a:cs typeface="Arial"/>
            </a:endParaRPr>
          </a:p>
          <a:p>
            <a:r>
              <a:rPr lang="en-US" dirty="0">
                <a:solidFill>
                  <a:schemeClr val="bg1"/>
                </a:solidFill>
                <a:cs typeface="Arial"/>
              </a:rPr>
              <a:t>AACSB accreditation signals to employers that graduates are career-ready on day one.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E71813-1997-EF02-892F-768F1BC9BD69}"/>
              </a:ext>
            </a:extLst>
          </p:cNvPr>
          <p:cNvSpPr txBox="1"/>
          <p:nvPr/>
        </p:nvSpPr>
        <p:spPr>
          <a:xfrm>
            <a:off x="1762059" y="3432398"/>
            <a:ext cx="4126177" cy="2018800"/>
          </a:xfrm>
          <a:prstGeom prst="rect">
            <a:avLst/>
          </a:prstGeom>
          <a:solidFill>
            <a:srgbClr val="00A8D5"/>
          </a:solidFill>
        </p:spPr>
        <p:txBody>
          <a:bodyPr wrap="square" lIns="182880" tIns="182880" rIns="182880" bIns="182880" rtlCol="0" anchor="t">
            <a:noAutofit/>
          </a:bodyPr>
          <a:lstStyle/>
          <a:p>
            <a:r>
              <a:rPr lang="en-US" sz="2400" b="1" dirty="0">
                <a:solidFill>
                  <a:schemeClr val="bg1"/>
                </a:solidFill>
                <a:cs typeface="Arial"/>
              </a:rPr>
              <a:t>Government</a:t>
            </a:r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  <a:ea typeface="+mn-lt"/>
              <a:cs typeface="+mn-lt"/>
            </a:endParaRPr>
          </a:p>
          <a:p>
            <a:r>
              <a:rPr lang="en-US" dirty="0">
                <a:solidFill>
                  <a:schemeClr val="bg1"/>
                </a:solidFill>
                <a:ea typeface="+mn-lt"/>
                <a:cs typeface="+mn-lt"/>
              </a:rPr>
              <a:t>AACSB has alliances with ministries of education and accrediting organizations in more than 20 countries.</a:t>
            </a:r>
            <a:endParaRPr lang="en-US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388488B-C00C-A2F5-235E-F9F94923DF27}"/>
              </a:ext>
            </a:extLst>
          </p:cNvPr>
          <p:cNvSpPr txBox="1"/>
          <p:nvPr/>
        </p:nvSpPr>
        <p:spPr>
          <a:xfrm>
            <a:off x="5870794" y="1415886"/>
            <a:ext cx="4107325" cy="2018800"/>
          </a:xfrm>
          <a:prstGeom prst="rect">
            <a:avLst/>
          </a:prstGeom>
          <a:solidFill>
            <a:schemeClr val="accent2"/>
          </a:solidFill>
        </p:spPr>
        <p:txBody>
          <a:bodyPr wrap="square" lIns="182880" tIns="182880" rIns="182880" bIns="182880" rtlCol="0" anchor="t">
            <a:no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Educators</a:t>
            </a:r>
          </a:p>
          <a:p>
            <a:endParaRPr lang="en-US" dirty="0">
              <a:solidFill>
                <a:schemeClr val="bg1"/>
              </a:solidFill>
              <a:cs typeface="Arial"/>
            </a:endParaRPr>
          </a:p>
          <a:p>
            <a:r>
              <a:rPr lang="en-US" dirty="0">
                <a:solidFill>
                  <a:schemeClr val="bg1"/>
                </a:solidFill>
                <a:cs typeface="Arial"/>
              </a:rPr>
              <a:t>AACSB accreditation provides access to a global network of scholars and elevates your university's brand.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CA93A3C-19E1-4045-382C-4979CCC77CA7}"/>
              </a:ext>
            </a:extLst>
          </p:cNvPr>
          <p:cNvSpPr txBox="1"/>
          <p:nvPr/>
        </p:nvSpPr>
        <p:spPr>
          <a:xfrm>
            <a:off x="5860133" y="3432398"/>
            <a:ext cx="4116619" cy="2018800"/>
          </a:xfrm>
          <a:prstGeom prst="rect">
            <a:avLst/>
          </a:prstGeom>
          <a:solidFill>
            <a:srgbClr val="ED7D31"/>
          </a:solidFill>
        </p:spPr>
        <p:txBody>
          <a:bodyPr wrap="square" lIns="182880" tIns="182880" rIns="182880" bIns="182880" rtlCol="0" anchor="t">
            <a:noAutofit/>
          </a:bodyPr>
          <a:lstStyle/>
          <a:p>
            <a:r>
              <a:rPr lang="en-US" sz="2400" b="1" dirty="0">
                <a:solidFill>
                  <a:schemeClr val="bg1"/>
                </a:solidFill>
                <a:cs typeface="Arial"/>
              </a:rPr>
              <a:t>Students</a:t>
            </a:r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  <a:ea typeface="+mn-lt"/>
              <a:cs typeface="+mn-lt"/>
            </a:endParaRPr>
          </a:p>
          <a:p>
            <a:r>
              <a:rPr lang="en-US" dirty="0">
                <a:solidFill>
                  <a:schemeClr val="bg1"/>
                </a:solidFill>
                <a:ea typeface="+mn-lt"/>
                <a:cs typeface="+mn-lt"/>
              </a:rPr>
              <a:t>AACSB accreditation confirms that students are receiving the highest-quality business education available.</a:t>
            </a:r>
            <a:endParaRPr lang="en-US" dirty="0">
              <a:solidFill>
                <a:schemeClr val="bg1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93202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B9BF3F-FB93-2338-674D-4676EF522894}"/>
              </a:ext>
            </a:extLst>
          </p:cNvPr>
          <p:cNvSpPr txBox="1">
            <a:spLocks/>
          </p:cNvSpPr>
          <p:nvPr/>
        </p:nvSpPr>
        <p:spPr>
          <a:xfrm>
            <a:off x="894859" y="1575814"/>
            <a:ext cx="10407271" cy="3974138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Wingdings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30188" indent="-223838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Wingdings" charset="2"/>
              <a:buChar char="§"/>
              <a:tabLst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0375" indent="-223838" algn="l" defTabSz="914400" rtl="0" eaLnBrk="1" latinLnBrk="0" hangingPunct="1">
              <a:lnSpc>
                <a:spcPct val="100000"/>
              </a:lnSpc>
              <a:spcBef>
                <a:spcPts val="900"/>
              </a:spcBef>
              <a:buFont typeface="Wingdings" charset="2"/>
              <a:buChar char="§"/>
              <a:tabLst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46125" indent="-230188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Wingdings" charset="2"/>
              <a:buChar char="§"/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77900" indent="-225425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Wingdings" charset="2"/>
              <a:buChar char="§"/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Only </a:t>
            </a:r>
            <a:r>
              <a:rPr lang="en-US" b="1" dirty="0"/>
              <a:t>6 percent</a:t>
            </a:r>
            <a:r>
              <a:rPr lang="en-US" dirty="0"/>
              <a:t> of the world’s business schools have achieved AACSB accreditation.</a:t>
            </a:r>
            <a:r>
              <a:rPr lang="en-US" baseline="30000" dirty="0"/>
              <a:t>1</a:t>
            </a:r>
            <a:endParaRPr lang="en-US" baseline="30000" dirty="0">
              <a:cs typeface="Arial"/>
            </a:endParaRPr>
          </a:p>
          <a:p>
            <a:r>
              <a:rPr lang="en-US" b="1" dirty="0">
                <a:cs typeface="Arial"/>
              </a:rPr>
              <a:t>73 percent</a:t>
            </a:r>
            <a:r>
              <a:rPr lang="en-US" dirty="0">
                <a:cs typeface="Arial"/>
              </a:rPr>
              <a:t> </a:t>
            </a:r>
            <a:r>
              <a:rPr lang="en-US" dirty="0"/>
              <a:t>of the CEOs representing Fortune 100 companies and </a:t>
            </a:r>
            <a:r>
              <a:rPr lang="en-US" b="1" dirty="0"/>
              <a:t>75 percent</a:t>
            </a:r>
            <a:r>
              <a:rPr lang="en-US" dirty="0"/>
              <a:t> of top-paid CEOs representing S&amp;P 500 companies have a degree from an AACSB-accredited school.</a:t>
            </a:r>
            <a:r>
              <a:rPr lang="en-US" baseline="30000" dirty="0"/>
              <a:t>2</a:t>
            </a:r>
          </a:p>
          <a:p>
            <a:r>
              <a:rPr lang="en-US" dirty="0"/>
              <a:t>AACSB accreditation emphasizes quality education, faculty qualifications, and continuous improvement, ensuring that students gain critical skills, such as leadership, analytical thinking, and global business awareness. </a:t>
            </a:r>
            <a:endParaRPr lang="en-US" b="1" dirty="0">
              <a:cs typeface="Arial"/>
            </a:endParaRPr>
          </a:p>
          <a:p>
            <a:r>
              <a:rPr lang="en-US" b="1" dirty="0">
                <a:cs typeface="Arial"/>
              </a:rPr>
              <a:t>96%</a:t>
            </a:r>
            <a:r>
              <a:rPr lang="en-US" dirty="0">
                <a:cs typeface="Arial"/>
              </a:rPr>
              <a:t> of responding alumni from AACSB-accredited business schools are employed.</a:t>
            </a:r>
            <a:r>
              <a:rPr lang="en-US" baseline="30000" dirty="0">
                <a:cs typeface="Arial"/>
              </a:rPr>
              <a:t>3</a:t>
            </a:r>
            <a:endParaRPr lang="en-US" dirty="0">
              <a:cs typeface="Arial"/>
            </a:endParaRPr>
          </a:p>
          <a:p>
            <a:endParaRPr lang="en-US" sz="2200" dirty="0">
              <a:solidFill>
                <a:srgbClr val="555659"/>
              </a:solidFill>
              <a:cs typeface="Arial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80E5D73-A278-07FD-841B-230B40474B82}"/>
              </a:ext>
            </a:extLst>
          </p:cNvPr>
          <p:cNvSpPr txBox="1"/>
          <p:nvPr/>
        </p:nvSpPr>
        <p:spPr>
          <a:xfrm>
            <a:off x="4963" y="266937"/>
            <a:ext cx="12186874" cy="1015663"/>
          </a:xfrm>
          <a:prstGeom prst="rect">
            <a:avLst/>
          </a:prstGeom>
          <a:solidFill>
            <a:srgbClr val="65C5B4"/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 Employers</a:t>
            </a:r>
          </a:p>
          <a:p>
            <a:r>
              <a:rPr lang="en-US" sz="2800" dirty="0">
                <a:solidFill>
                  <a:schemeClr val="bg1"/>
                </a:solidFill>
              </a:rPr>
              <a:t>  </a:t>
            </a:r>
            <a:r>
              <a:rPr lang="en-US" sz="2400" dirty="0">
                <a:solidFill>
                  <a:schemeClr val="bg1"/>
                </a:solidFill>
              </a:rPr>
              <a:t>Recruit top talent from AACSB-accredited business schools.</a:t>
            </a:r>
            <a:endParaRPr lang="en-US" sz="24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CA16D4E-8717-5301-E08B-DDD9BF98391C}"/>
              </a:ext>
            </a:extLst>
          </p:cNvPr>
          <p:cNvSpPr txBox="1"/>
          <p:nvPr/>
        </p:nvSpPr>
        <p:spPr>
          <a:xfrm>
            <a:off x="7912374" y="5656642"/>
            <a:ext cx="3691052" cy="110799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en-US" sz="1200" baseline="30000" dirty="0"/>
              <a:t>1</a:t>
            </a:r>
            <a:r>
              <a:rPr lang="en-US" sz="1200" dirty="0"/>
              <a:t> AACSB International, 2024.</a:t>
            </a:r>
          </a:p>
          <a:p>
            <a:pPr algn="r"/>
            <a:r>
              <a:rPr lang="en-US" sz="1200" baseline="30000" dirty="0">
                <a:cs typeface="Arial"/>
              </a:rPr>
              <a:t>2</a:t>
            </a:r>
            <a:r>
              <a:rPr lang="en-US" sz="1200" dirty="0">
                <a:cs typeface="Arial"/>
              </a:rPr>
              <a:t> Ibid.</a:t>
            </a:r>
          </a:p>
          <a:p>
            <a:pPr algn="r"/>
            <a:r>
              <a:rPr lang="en-US" sz="1200" baseline="30000" dirty="0">
                <a:cs typeface="Arial"/>
              </a:rPr>
              <a:t>3</a:t>
            </a:r>
            <a:r>
              <a:rPr lang="en-US" sz="1200" dirty="0">
                <a:cs typeface="Arial"/>
              </a:rPr>
              <a:t> Graduate Management Admission Council, 2022.</a:t>
            </a:r>
          </a:p>
          <a:p>
            <a:pPr algn="r"/>
            <a:endParaRPr lang="en-US" sz="1200" dirty="0">
              <a:cs typeface="Arial"/>
            </a:endParaRPr>
          </a:p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84304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B9BF3F-FB93-2338-674D-4676EF522894}"/>
              </a:ext>
            </a:extLst>
          </p:cNvPr>
          <p:cNvSpPr txBox="1">
            <a:spLocks/>
          </p:cNvSpPr>
          <p:nvPr/>
        </p:nvSpPr>
        <p:spPr>
          <a:xfrm>
            <a:off x="1147472" y="1605892"/>
            <a:ext cx="9457343" cy="3657698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Wingdings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30188" indent="-223838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Wingdings" charset="2"/>
              <a:buChar char="§"/>
              <a:tabLst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0375" indent="-223838" algn="l" defTabSz="914400" rtl="0" eaLnBrk="1" latinLnBrk="0" hangingPunct="1">
              <a:lnSpc>
                <a:spcPct val="100000"/>
              </a:lnSpc>
              <a:spcBef>
                <a:spcPts val="900"/>
              </a:spcBef>
              <a:buFont typeface="Wingdings" charset="2"/>
              <a:buChar char="§"/>
              <a:tabLst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46125" indent="-230188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Wingdings" charset="2"/>
              <a:buChar char="§"/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77900" indent="-225425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Wingdings" charset="2"/>
              <a:buChar char="§"/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300" dirty="0"/>
              <a:t>AACSB initial accreditation </a:t>
            </a:r>
            <a:r>
              <a:rPr lang="en-US" sz="2300" b="1" dirty="0"/>
              <a:t>boosts student enrollment.</a:t>
            </a:r>
            <a:r>
              <a:rPr lang="en-US" sz="2300" baseline="30000" dirty="0"/>
              <a:t>4</a:t>
            </a:r>
            <a:endParaRPr lang="en-US" sz="2300" baseline="30000" dirty="0">
              <a:cs typeface="Arial"/>
            </a:endParaRPr>
          </a:p>
          <a:p>
            <a:r>
              <a:rPr lang="en-US" sz="2300" dirty="0"/>
              <a:t>AACSB accreditation strongly contributes to a business school’s </a:t>
            </a:r>
            <a:r>
              <a:rPr lang="en-US" sz="2300" b="1" dirty="0"/>
              <a:t>ability to survive </a:t>
            </a:r>
            <a:r>
              <a:rPr lang="en-US" sz="2300" dirty="0"/>
              <a:t>in a highly competitive environment.</a:t>
            </a:r>
            <a:r>
              <a:rPr lang="en-US" sz="2300" baseline="30000" dirty="0"/>
              <a:t>5</a:t>
            </a:r>
            <a:endParaRPr lang="en-US" sz="2300" baseline="30000" dirty="0">
              <a:cs typeface="Arial"/>
            </a:endParaRPr>
          </a:p>
          <a:p>
            <a:r>
              <a:rPr lang="en-US" sz="2300" dirty="0"/>
              <a:t>AACSB-accredited schools generate more research </a:t>
            </a:r>
            <a:r>
              <a:rPr lang="en-US" sz="2300" b="1" dirty="0"/>
              <a:t>grants</a:t>
            </a:r>
            <a:r>
              <a:rPr lang="en-US" sz="2300" dirty="0"/>
              <a:t> and </a:t>
            </a:r>
            <a:r>
              <a:rPr lang="en-US" sz="2300" b="1" dirty="0"/>
              <a:t>cited works</a:t>
            </a:r>
            <a:r>
              <a:rPr lang="en-US" sz="2300" dirty="0"/>
              <a:t>.</a:t>
            </a:r>
            <a:r>
              <a:rPr lang="en-US" sz="2300" baseline="30000" dirty="0"/>
              <a:t>6</a:t>
            </a:r>
            <a:endParaRPr lang="en-US" sz="2300" baseline="30000" dirty="0">
              <a:cs typeface="Arial"/>
            </a:endParaRPr>
          </a:p>
          <a:p>
            <a:r>
              <a:rPr lang="en-US" sz="2300" dirty="0"/>
              <a:t>AACSB accounting accreditation enhances </a:t>
            </a:r>
            <a:r>
              <a:rPr lang="en-US" sz="2300" b="1" dirty="0"/>
              <a:t>CPA exam pass rates.</a:t>
            </a:r>
            <a:r>
              <a:rPr lang="en-US" sz="2300" baseline="30000" dirty="0"/>
              <a:t>7</a:t>
            </a:r>
            <a:endParaRPr lang="en-US" sz="2300" baseline="30000" dirty="0">
              <a:cs typeface="Arial"/>
            </a:endParaRPr>
          </a:p>
          <a:p>
            <a:pPr marL="0" indent="0">
              <a:buNone/>
            </a:pPr>
            <a:endParaRPr lang="en-US" sz="2200" dirty="0">
              <a:cs typeface="Arial"/>
            </a:endParaRPr>
          </a:p>
          <a:p>
            <a:pPr marL="0" indent="0">
              <a:buNone/>
            </a:pPr>
            <a:r>
              <a:rPr lang="en-US" sz="2200" dirty="0">
                <a:cs typeface="Arial"/>
              </a:rPr>
              <a:t>Learn more about your AACSB member benefits at </a:t>
            </a:r>
            <a:r>
              <a:rPr lang="en-US" sz="2200" b="1" dirty="0">
                <a:solidFill>
                  <a:schemeClr val="accent3"/>
                </a:solidFill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aacsb.edu/educators/membership</a:t>
            </a:r>
            <a:r>
              <a:rPr lang="en-US" sz="2200" dirty="0">
                <a:cs typeface="Arial"/>
              </a:rPr>
              <a:t>. </a:t>
            </a:r>
            <a:endParaRPr lang="en-US" sz="2000" dirty="0">
              <a:cs typeface="Arial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82D5B05-B796-5D6A-E193-690C3C6BD13A}"/>
              </a:ext>
            </a:extLst>
          </p:cNvPr>
          <p:cNvSpPr txBox="1"/>
          <p:nvPr/>
        </p:nvSpPr>
        <p:spPr>
          <a:xfrm>
            <a:off x="4963" y="301346"/>
            <a:ext cx="12189943" cy="954107"/>
          </a:xfrm>
          <a:prstGeom prst="rect">
            <a:avLst/>
          </a:prstGeom>
          <a:solidFill>
            <a:srgbClr val="A9D15D"/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    Faculty and Administration</a:t>
            </a:r>
          </a:p>
          <a:p>
            <a:r>
              <a:rPr lang="en-US" sz="2400" dirty="0">
                <a:solidFill>
                  <a:schemeClr val="bg1"/>
                </a:solidFill>
              </a:rPr>
              <a:t>      Elevate the university brand and build global partnerships.</a:t>
            </a:r>
            <a:endParaRPr lang="en-US" sz="24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82B42D4-06C3-A6E2-B6B3-1EF982FCA27A}"/>
              </a:ext>
            </a:extLst>
          </p:cNvPr>
          <p:cNvSpPr txBox="1"/>
          <p:nvPr/>
        </p:nvSpPr>
        <p:spPr>
          <a:xfrm>
            <a:off x="5876694" y="5495693"/>
            <a:ext cx="5688979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en-US" sz="1200" baseline="30000" dirty="0"/>
              <a:t>4</a:t>
            </a:r>
            <a:r>
              <a:rPr lang="en-US" sz="1200" dirty="0"/>
              <a:t> Womack and Krueger, 2015.</a:t>
            </a:r>
            <a:endParaRPr lang="en-US" sz="1200" dirty="0">
              <a:cs typeface="Arial"/>
            </a:endParaRPr>
          </a:p>
          <a:p>
            <a:pPr algn="r"/>
            <a:r>
              <a:rPr lang="en-US" sz="1200" baseline="30000" dirty="0">
                <a:ea typeface="+mn-lt"/>
                <a:cs typeface="+mn-lt"/>
              </a:rPr>
              <a:t>5</a:t>
            </a:r>
            <a:r>
              <a:rPr lang="en-US" sz="1200" dirty="0">
                <a:ea typeface="+mn-lt"/>
                <a:cs typeface="+mn-lt"/>
              </a:rPr>
              <a:t> Al </a:t>
            </a:r>
            <a:r>
              <a:rPr lang="en-US" sz="1200" dirty="0" err="1">
                <a:ea typeface="+mn-lt"/>
                <a:cs typeface="+mn-lt"/>
              </a:rPr>
              <a:t>Shraah</a:t>
            </a:r>
            <a:r>
              <a:rPr lang="en-US" sz="1200" dirty="0">
                <a:ea typeface="+mn-lt"/>
                <a:cs typeface="+mn-lt"/>
              </a:rPr>
              <a:t> et al., 2023; </a:t>
            </a:r>
            <a:r>
              <a:rPr lang="en-US" sz="1200" dirty="0" err="1">
                <a:ea typeface="+mn-lt"/>
                <a:cs typeface="+mn-lt"/>
              </a:rPr>
              <a:t>Nigsch</a:t>
            </a:r>
            <a:r>
              <a:rPr lang="en-US" sz="1200" dirty="0">
                <a:ea typeface="+mn-lt"/>
                <a:cs typeface="+mn-lt"/>
              </a:rPr>
              <a:t> and Schenker-</a:t>
            </a:r>
            <a:r>
              <a:rPr lang="en-US" sz="1200" dirty="0" err="1">
                <a:ea typeface="+mn-lt"/>
                <a:cs typeface="+mn-lt"/>
              </a:rPr>
              <a:t>Wicki</a:t>
            </a:r>
            <a:r>
              <a:rPr lang="en-US" sz="1200" dirty="0">
                <a:ea typeface="+mn-lt"/>
                <a:cs typeface="+mn-lt"/>
              </a:rPr>
              <a:t>, 2013.</a:t>
            </a:r>
          </a:p>
          <a:p>
            <a:pPr algn="r"/>
            <a:r>
              <a:rPr lang="en-US" sz="1200" baseline="30000" dirty="0">
                <a:ea typeface="+mn-lt"/>
                <a:cs typeface="+mn-lt"/>
              </a:rPr>
              <a:t>6</a:t>
            </a:r>
            <a:r>
              <a:rPr lang="en-US" sz="1200" dirty="0">
                <a:ea typeface="+mn-lt"/>
                <a:cs typeface="+mn-lt"/>
              </a:rPr>
              <a:t> Faria and Mixon, 2022; </a:t>
            </a:r>
            <a:r>
              <a:rPr lang="en-US" sz="1200" dirty="0" err="1">
                <a:ea typeface="+mn-lt"/>
                <a:cs typeface="+mn-lt"/>
              </a:rPr>
              <a:t>Iossifova</a:t>
            </a:r>
            <a:r>
              <a:rPr lang="en-US" sz="1200" dirty="0">
                <a:ea typeface="+mn-lt"/>
                <a:cs typeface="+mn-lt"/>
              </a:rPr>
              <a:t>, 2008; Kuo et al., 2017.</a:t>
            </a:r>
          </a:p>
          <a:p>
            <a:pPr algn="r"/>
            <a:r>
              <a:rPr lang="en-US" sz="1200" baseline="30000" dirty="0">
                <a:ea typeface="+mn-lt"/>
                <a:cs typeface="+mn-lt"/>
              </a:rPr>
              <a:t>7</a:t>
            </a:r>
            <a:r>
              <a:rPr lang="en-US" sz="1200" dirty="0">
                <a:ea typeface="+mn-lt"/>
                <a:cs typeface="+mn-lt"/>
              </a:rPr>
              <a:t> Myers et al., 2008; Cordis and </a:t>
            </a:r>
            <a:r>
              <a:rPr lang="en-US" sz="1200" dirty="0" err="1">
                <a:ea typeface="+mn-lt"/>
                <a:cs typeface="+mn-lt"/>
              </a:rPr>
              <a:t>Muzatko</a:t>
            </a:r>
            <a:r>
              <a:rPr lang="en-US" sz="1200" dirty="0">
                <a:ea typeface="+mn-lt"/>
                <a:cs typeface="+mn-lt"/>
              </a:rPr>
              <a:t>, 2020.</a:t>
            </a:r>
          </a:p>
        </p:txBody>
      </p:sp>
    </p:spTree>
    <p:extLst>
      <p:ext uri="{BB962C8B-B14F-4D97-AF65-F5344CB8AC3E}">
        <p14:creationId xmlns:p14="http://schemas.microsoft.com/office/powerpoint/2010/main" val="41377425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B9BF3F-FB93-2338-674D-4676EF522894}"/>
              </a:ext>
            </a:extLst>
          </p:cNvPr>
          <p:cNvSpPr txBox="1">
            <a:spLocks/>
          </p:cNvSpPr>
          <p:nvPr/>
        </p:nvSpPr>
        <p:spPr>
          <a:xfrm>
            <a:off x="620235" y="1876848"/>
            <a:ext cx="10959578" cy="3090845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Wingdings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30188" indent="-223838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Wingdings" charset="2"/>
              <a:buChar char="§"/>
              <a:tabLst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0375" indent="-223838" algn="l" defTabSz="914400" rtl="0" eaLnBrk="1" latinLnBrk="0" hangingPunct="1">
              <a:lnSpc>
                <a:spcPct val="100000"/>
              </a:lnSpc>
              <a:spcBef>
                <a:spcPts val="900"/>
              </a:spcBef>
              <a:buFont typeface="Wingdings" charset="2"/>
              <a:buChar char="§"/>
              <a:tabLst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46125" indent="-230188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Wingdings" charset="2"/>
              <a:buChar char="§"/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77900" indent="-225425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Wingdings" charset="2"/>
              <a:buChar char="§"/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dirty="0">
                <a:ea typeface="+mn-lt"/>
                <a:cs typeface="+mn-lt"/>
              </a:rPr>
              <a:t>AACSB-accredited schools offer higher-quality programs that directly benefit students, result in </a:t>
            </a:r>
            <a:r>
              <a:rPr lang="en-US" sz="2200" b="1" dirty="0">
                <a:ea typeface="+mn-lt"/>
                <a:cs typeface="+mn-lt"/>
              </a:rPr>
              <a:t>increased graduation rates</a:t>
            </a:r>
            <a:r>
              <a:rPr lang="en-US" sz="2200" dirty="0">
                <a:ea typeface="+mn-lt"/>
                <a:cs typeface="+mn-lt"/>
              </a:rPr>
              <a:t>, and produce graduates who are </a:t>
            </a:r>
            <a:r>
              <a:rPr lang="en-US" sz="2200" b="1" dirty="0">
                <a:ea typeface="+mn-lt"/>
                <a:cs typeface="+mn-lt"/>
              </a:rPr>
              <a:t>sought after by leading employers</a:t>
            </a:r>
            <a:r>
              <a:rPr lang="en-US" sz="2200" dirty="0">
                <a:ea typeface="+mn-lt"/>
                <a:cs typeface="+mn-lt"/>
              </a:rPr>
              <a:t>.</a:t>
            </a:r>
            <a:r>
              <a:rPr lang="en-US" sz="2200" baseline="30000" dirty="0">
                <a:ea typeface="+mn-lt"/>
                <a:cs typeface="+mn-lt"/>
              </a:rPr>
              <a:t>8</a:t>
            </a:r>
          </a:p>
          <a:p>
            <a:r>
              <a:rPr lang="en-US" sz="2200" b="1" dirty="0">
                <a:ea typeface="+mn-lt"/>
                <a:cs typeface="+mn-lt"/>
              </a:rPr>
              <a:t>96 percent</a:t>
            </a:r>
            <a:r>
              <a:rPr lang="en-US" sz="2200" dirty="0">
                <a:ea typeface="+mn-lt"/>
                <a:cs typeface="+mn-lt"/>
              </a:rPr>
              <a:t> of alumni from AACSB-accredited business schools </a:t>
            </a:r>
            <a:r>
              <a:rPr lang="en-US" sz="2200" b="1" dirty="0">
                <a:ea typeface="+mn-lt"/>
                <a:cs typeface="+mn-lt"/>
              </a:rPr>
              <a:t>are employed</a:t>
            </a:r>
            <a:r>
              <a:rPr lang="en-US" sz="2200" dirty="0">
                <a:ea typeface="+mn-lt"/>
                <a:cs typeface="+mn-lt"/>
              </a:rPr>
              <a:t>.</a:t>
            </a:r>
            <a:r>
              <a:rPr lang="en-US" sz="2200" baseline="30000" dirty="0">
                <a:ea typeface="+mn-lt"/>
                <a:cs typeface="+mn-lt"/>
              </a:rPr>
              <a:t>9</a:t>
            </a:r>
          </a:p>
          <a:p>
            <a:r>
              <a:rPr lang="en-US" sz="2200" b="1" dirty="0">
                <a:ea typeface="+mn-lt"/>
                <a:cs typeface="+mn-lt"/>
              </a:rPr>
              <a:t>72 percent</a:t>
            </a:r>
            <a:r>
              <a:rPr lang="en-US" sz="2200" dirty="0">
                <a:ea typeface="+mn-lt"/>
                <a:cs typeface="+mn-lt"/>
              </a:rPr>
              <a:t> of alumni from AACSB-accredited schools agree that their graduate business education offered them opportunities for </a:t>
            </a:r>
            <a:r>
              <a:rPr lang="en-US" sz="2200" b="1" dirty="0">
                <a:ea typeface="+mn-lt"/>
                <a:cs typeface="+mn-lt"/>
              </a:rPr>
              <a:t>quicker career advancement</a:t>
            </a:r>
            <a:r>
              <a:rPr lang="en-US" sz="2200" dirty="0">
                <a:ea typeface="+mn-lt"/>
                <a:cs typeface="+mn-lt"/>
              </a:rPr>
              <a:t>.</a:t>
            </a:r>
            <a:r>
              <a:rPr lang="en-US" sz="2200" baseline="30000" dirty="0">
                <a:ea typeface="+mn-lt"/>
                <a:cs typeface="+mn-lt"/>
              </a:rPr>
              <a:t>10</a:t>
            </a:r>
          </a:p>
          <a:p>
            <a:r>
              <a:rPr lang="en-US" sz="2200" b="1" dirty="0">
                <a:ea typeface="+mn-lt"/>
                <a:cs typeface="+mn-lt"/>
              </a:rPr>
              <a:t>83 percent</a:t>
            </a:r>
            <a:r>
              <a:rPr lang="en-US" sz="2200" dirty="0">
                <a:ea typeface="+mn-lt"/>
                <a:cs typeface="+mn-lt"/>
              </a:rPr>
              <a:t> of alumni from AACSB-accredited schools agree that their graduate business education </a:t>
            </a:r>
            <a:r>
              <a:rPr lang="en-US" sz="2200" b="1" dirty="0">
                <a:ea typeface="+mn-lt"/>
                <a:cs typeface="+mn-lt"/>
              </a:rPr>
              <a:t>increased their earning power</a:t>
            </a:r>
            <a:r>
              <a:rPr lang="en-US" sz="2200" dirty="0">
                <a:ea typeface="+mn-lt"/>
                <a:cs typeface="+mn-lt"/>
              </a:rPr>
              <a:t>.</a:t>
            </a:r>
            <a:r>
              <a:rPr lang="en-US" sz="2200" baseline="30000" dirty="0">
                <a:ea typeface="+mn-lt"/>
                <a:cs typeface="+mn-lt"/>
              </a:rPr>
              <a:t>11</a:t>
            </a:r>
            <a:endParaRPr lang="en-US" sz="2200" baseline="30000" dirty="0">
              <a:cs typeface="Arial" panose="020B0604020202020204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3B2EDE8-EFD9-8550-2B7B-A310F541B279}"/>
              </a:ext>
            </a:extLst>
          </p:cNvPr>
          <p:cNvSpPr txBox="1"/>
          <p:nvPr/>
        </p:nvSpPr>
        <p:spPr>
          <a:xfrm>
            <a:off x="5732857" y="5360657"/>
            <a:ext cx="5846956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en-US" sz="1200" baseline="30000" dirty="0"/>
              <a:t>8</a:t>
            </a:r>
            <a:r>
              <a:rPr lang="en-US" sz="1200" dirty="0"/>
              <a:t> </a:t>
            </a:r>
            <a:r>
              <a:rPr lang="en-US" sz="1200" dirty="0" err="1"/>
              <a:t>Claybaugh</a:t>
            </a:r>
            <a:r>
              <a:rPr lang="en-US" sz="1200" dirty="0"/>
              <a:t> et al., 2020; Espiritu, 2007; </a:t>
            </a:r>
            <a:r>
              <a:rPr lang="en-US" sz="1200" dirty="0" err="1"/>
              <a:t>Trapnell</a:t>
            </a:r>
            <a:r>
              <a:rPr lang="en-US" sz="1200" dirty="0"/>
              <a:t>, 2007.</a:t>
            </a:r>
          </a:p>
          <a:p>
            <a:pPr algn="r"/>
            <a:r>
              <a:rPr lang="en-US" sz="1200" baseline="30000" dirty="0"/>
              <a:t>8</a:t>
            </a:r>
            <a:r>
              <a:rPr lang="en-US" sz="1200" dirty="0"/>
              <a:t> Graduate Management Admission Council, 2022.</a:t>
            </a:r>
          </a:p>
          <a:p>
            <a:pPr algn="r"/>
            <a:r>
              <a:rPr lang="en-US" sz="1200" baseline="30000" dirty="0"/>
              <a:t>9</a:t>
            </a:r>
            <a:r>
              <a:rPr lang="en-US" sz="1200" dirty="0"/>
              <a:t> Ibid.</a:t>
            </a:r>
            <a:endParaRPr lang="en-US" sz="1200" dirty="0">
              <a:cs typeface="Arial"/>
            </a:endParaRPr>
          </a:p>
          <a:p>
            <a:pPr algn="r"/>
            <a:r>
              <a:rPr lang="en-US" sz="1200" baseline="30000" dirty="0"/>
              <a:t>10</a:t>
            </a:r>
            <a:r>
              <a:rPr lang="en-US" sz="1200" dirty="0"/>
              <a:t> Ibid.</a:t>
            </a:r>
          </a:p>
          <a:p>
            <a:pPr algn="r"/>
            <a:r>
              <a:rPr lang="en-US" sz="1200" baseline="30000" dirty="0"/>
              <a:t>11</a:t>
            </a:r>
            <a:r>
              <a:rPr lang="en-US" sz="1200" dirty="0"/>
              <a:t> Ibid.</a:t>
            </a:r>
          </a:p>
          <a:p>
            <a:pPr algn="r"/>
            <a:endParaRPr lang="en-US" sz="1200" dirty="0">
              <a:cs typeface="Arial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5ACABF0-0C84-E9C8-8DE2-B0895B4918DA}"/>
              </a:ext>
            </a:extLst>
          </p:cNvPr>
          <p:cNvSpPr txBox="1"/>
          <p:nvPr/>
        </p:nvSpPr>
        <p:spPr>
          <a:xfrm>
            <a:off x="4962" y="297014"/>
            <a:ext cx="12189125" cy="1015663"/>
          </a:xfrm>
          <a:prstGeom prst="rect">
            <a:avLst/>
          </a:prstGeom>
          <a:solidFill>
            <a:srgbClr val="F26322"/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 Students</a:t>
            </a:r>
          </a:p>
          <a:p>
            <a:r>
              <a:rPr lang="en-US" sz="2800" dirty="0">
                <a:solidFill>
                  <a:schemeClr val="bg1"/>
                </a:solidFill>
              </a:rPr>
              <a:t>     </a:t>
            </a:r>
            <a:r>
              <a:rPr lang="en-US" sz="2400" dirty="0">
                <a:solidFill>
                  <a:schemeClr val="bg1"/>
                </a:solidFill>
              </a:rPr>
              <a:t>Explore your purpose and build your future.</a:t>
            </a:r>
            <a:endParaRPr lang="en-US" sz="2400" dirty="0">
              <a:solidFill>
                <a:schemeClr val="bg1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722793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B9BF3F-FB93-2338-674D-4676EF522894}"/>
              </a:ext>
            </a:extLst>
          </p:cNvPr>
          <p:cNvSpPr txBox="1">
            <a:spLocks/>
          </p:cNvSpPr>
          <p:nvPr/>
        </p:nvSpPr>
        <p:spPr>
          <a:xfrm>
            <a:off x="666698" y="1867555"/>
            <a:ext cx="9854801" cy="4132150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Wingdings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30188" indent="-223838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Wingdings" charset="2"/>
              <a:buChar char="§"/>
              <a:tabLst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0375" indent="-223838" algn="l" defTabSz="914400" rtl="0" eaLnBrk="1" latinLnBrk="0" hangingPunct="1">
              <a:lnSpc>
                <a:spcPct val="100000"/>
              </a:lnSpc>
              <a:spcBef>
                <a:spcPts val="900"/>
              </a:spcBef>
              <a:buFont typeface="Wingdings" charset="2"/>
              <a:buChar char="§"/>
              <a:tabLst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46125" indent="-230188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Wingdings" charset="2"/>
              <a:buChar char="§"/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77900" indent="-225425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Wingdings" charset="2"/>
              <a:buChar char="§"/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AACSB has alliances with </a:t>
            </a:r>
            <a:r>
              <a:rPr lang="en-US" b="1" dirty="0"/>
              <a:t>ministries of education </a:t>
            </a:r>
            <a:r>
              <a:rPr lang="en-US" dirty="0"/>
              <a:t>and </a:t>
            </a:r>
            <a:r>
              <a:rPr lang="en-US" b="1" dirty="0"/>
              <a:t>accrediting organizations </a:t>
            </a:r>
            <a:r>
              <a:rPr lang="en-US" dirty="0"/>
              <a:t>in more than 20 countries.</a:t>
            </a:r>
          </a:p>
          <a:p>
            <a:r>
              <a:rPr lang="en-US" dirty="0"/>
              <a:t>AACSB actively collaborates with mission-aligned global organizations like PRME, UNESCO, ACCA, and others to expand access to quality business education. </a:t>
            </a:r>
          </a:p>
          <a:p>
            <a:r>
              <a:rPr lang="en-US" sz="2400" b="0" i="0" u="none" strike="noStrike" dirty="0">
                <a:solidFill>
                  <a:srgbClr val="555659"/>
                </a:solidFill>
                <a:effectLst/>
                <a:latin typeface="Arial" panose="020B0604020202020204" pitchFamily="34" charset="0"/>
              </a:rPr>
              <a:t>AACSB-accredited schools address </a:t>
            </a:r>
            <a:r>
              <a:rPr lang="en-US" sz="2400" b="1" i="0" u="none" strike="noStrike" dirty="0">
                <a:solidFill>
                  <a:srgbClr val="555659"/>
                </a:solidFill>
                <a:effectLst/>
                <a:latin typeface="Arial" panose="020B0604020202020204" pitchFamily="34" charset="0"/>
              </a:rPr>
              <a:t>significant societal challenges</a:t>
            </a:r>
            <a:r>
              <a:rPr lang="en-US" sz="2400" b="0" i="0" u="none" strike="noStrike" dirty="0">
                <a:solidFill>
                  <a:srgbClr val="555659"/>
                </a:solidFill>
                <a:effectLst/>
                <a:latin typeface="Arial" panose="020B0604020202020204" pitchFamily="34" charset="0"/>
              </a:rPr>
              <a:t>, reporting </a:t>
            </a:r>
            <a:r>
              <a:rPr lang="en-US" sz="2400" b="1" i="0" u="none" strike="noStrike" dirty="0">
                <a:solidFill>
                  <a:srgbClr val="555659"/>
                </a:solidFill>
                <a:effectLst/>
                <a:latin typeface="Arial" panose="020B0604020202020204" pitchFamily="34" charset="0"/>
              </a:rPr>
              <a:t>over 700 initiatives</a:t>
            </a:r>
            <a:r>
              <a:rPr lang="en-US" sz="2400" b="0" i="0" u="none" strike="noStrike" dirty="0">
                <a:solidFill>
                  <a:srgbClr val="555659"/>
                </a:solidFill>
                <a:effectLst/>
                <a:latin typeface="Arial" panose="020B0604020202020204" pitchFamily="34" charset="0"/>
              </a:rPr>
              <a:t> between July 1, 2023 and June 30, 2024 aimed at positively impacting the economy, biosphere, society, and more.</a:t>
            </a:r>
            <a:r>
              <a:rPr lang="en-US" sz="2400" baseline="30000" dirty="0">
                <a:ea typeface="+mn-lt"/>
                <a:cs typeface="+mn-lt"/>
              </a:rPr>
              <a:t>12</a:t>
            </a:r>
            <a:r>
              <a:rPr lang="en-US" sz="2400" b="0" i="0" u="none" strike="noStrike" dirty="0">
                <a:solidFill>
                  <a:srgbClr val="555659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​</a:t>
            </a:r>
            <a:endParaRPr lang="en-US" dirty="0">
              <a:cs typeface="Aria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DDCCE4-699A-01BF-6BDD-EB5AD85EB9A9}"/>
              </a:ext>
            </a:extLst>
          </p:cNvPr>
          <p:cNvSpPr txBox="1"/>
          <p:nvPr/>
        </p:nvSpPr>
        <p:spPr>
          <a:xfrm>
            <a:off x="4962" y="297014"/>
            <a:ext cx="12189125" cy="1015663"/>
          </a:xfrm>
          <a:prstGeom prst="rect">
            <a:avLst/>
          </a:prstGeom>
          <a:solidFill>
            <a:srgbClr val="00A8D5"/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 Government</a:t>
            </a:r>
          </a:p>
          <a:p>
            <a:r>
              <a:rPr lang="en-US" sz="2800" dirty="0">
                <a:solidFill>
                  <a:schemeClr val="bg1"/>
                </a:solidFill>
              </a:rPr>
              <a:t>     </a:t>
            </a:r>
            <a:r>
              <a:rPr lang="en-US" sz="2400">
                <a:solidFill>
                  <a:schemeClr val="bg1"/>
                </a:solidFill>
              </a:rPr>
              <a:t>Aligns </a:t>
            </a:r>
            <a:r>
              <a:rPr lang="en-US" sz="2400" dirty="0">
                <a:solidFill>
                  <a:schemeClr val="bg1"/>
                </a:solidFill>
              </a:rPr>
              <a:t>with quality business school education that </a:t>
            </a:r>
            <a:r>
              <a:rPr lang="en-US" sz="2400">
                <a:solidFill>
                  <a:schemeClr val="bg1"/>
                </a:solidFill>
              </a:rPr>
              <a:t>drive</a:t>
            </a:r>
            <a:r>
              <a:rPr lang="en-US" sz="2400" dirty="0">
                <a:solidFill>
                  <a:schemeClr val="bg1"/>
                </a:solidFill>
              </a:rPr>
              <a:t> economic growth </a:t>
            </a:r>
            <a:endParaRPr lang="en-US" sz="24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048A6D8-B53E-B990-9CE2-3010613EBE83}"/>
              </a:ext>
            </a:extLst>
          </p:cNvPr>
          <p:cNvSpPr txBox="1"/>
          <p:nvPr/>
        </p:nvSpPr>
        <p:spPr>
          <a:xfrm>
            <a:off x="5793817" y="5999705"/>
            <a:ext cx="5846956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en-US" sz="1200" baseline="30000" dirty="0"/>
              <a:t>12</a:t>
            </a:r>
            <a:r>
              <a:rPr lang="en-US" sz="1200" dirty="0"/>
              <a:t> AACSB International, 2024. </a:t>
            </a:r>
          </a:p>
          <a:p>
            <a:pPr algn="r"/>
            <a:endParaRPr lang="en-US" sz="12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898431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808987-9AA6-4CCF-BDB2-E10EB4A088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8414" y="487375"/>
            <a:ext cx="8479798" cy="939821"/>
          </a:xfrm>
        </p:spPr>
        <p:txBody>
          <a:bodyPr anchor="t">
            <a:normAutofit/>
          </a:bodyPr>
          <a:lstStyle/>
          <a:p>
            <a:r>
              <a:rPr lang="en-US" dirty="0">
                <a:cs typeface="Arial"/>
              </a:rPr>
              <a:t>Benefits of Accreditation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2291993-95A6-78AF-4D1E-C47A51C9E0E9}"/>
              </a:ext>
            </a:extLst>
          </p:cNvPr>
          <p:cNvSpPr txBox="1"/>
          <p:nvPr/>
        </p:nvSpPr>
        <p:spPr>
          <a:xfrm>
            <a:off x="698414" y="2062018"/>
            <a:ext cx="3394494" cy="3528421"/>
          </a:xfrm>
          <a:prstGeom prst="rect">
            <a:avLst/>
          </a:prstGeom>
          <a:solidFill>
            <a:schemeClr val="tx2"/>
          </a:solidFill>
        </p:spPr>
        <p:txBody>
          <a:bodyPr wrap="square" lIns="182880" tIns="182880" rIns="182880" bIns="182880" rtlCol="0" anchor="t">
            <a:no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Signal of Quality</a:t>
            </a:r>
          </a:p>
          <a:p>
            <a:endParaRPr lang="en-US" dirty="0">
              <a:solidFill>
                <a:schemeClr val="bg1"/>
              </a:solidFill>
              <a:cs typeface="Arial"/>
            </a:endParaRPr>
          </a:p>
          <a:p>
            <a:r>
              <a:rPr lang="en-US" sz="2400">
                <a:solidFill>
                  <a:schemeClr val="bg1"/>
                </a:solidFill>
                <a:cs typeface="Arial"/>
              </a:rPr>
              <a:t>The AACSB</a:t>
            </a:r>
            <a:r>
              <a:rPr lang="en-US" sz="2400" dirty="0">
                <a:solidFill>
                  <a:schemeClr val="bg1"/>
                </a:solidFill>
                <a:cs typeface="Arial"/>
              </a:rPr>
              <a:t> accreditation </a:t>
            </a:r>
            <a:r>
              <a:rPr lang="en-US" sz="2400">
                <a:solidFill>
                  <a:schemeClr val="bg1"/>
                </a:solidFill>
                <a:cs typeface="Arial"/>
              </a:rPr>
              <a:t>seal </a:t>
            </a:r>
            <a:r>
              <a:rPr lang="en-US" sz="2400" dirty="0">
                <a:solidFill>
                  <a:schemeClr val="bg1"/>
                </a:solidFill>
                <a:cs typeface="Arial"/>
              </a:rPr>
              <a:t>sends a signal of quality to prospective students, faculty, donors, and employers.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E71813-1997-EF02-892F-768F1BC9BD69}"/>
              </a:ext>
            </a:extLst>
          </p:cNvPr>
          <p:cNvSpPr txBox="1"/>
          <p:nvPr/>
        </p:nvSpPr>
        <p:spPr>
          <a:xfrm>
            <a:off x="7661293" y="2062018"/>
            <a:ext cx="3567022" cy="3528421"/>
          </a:xfrm>
          <a:prstGeom prst="rect">
            <a:avLst/>
          </a:prstGeom>
          <a:solidFill>
            <a:srgbClr val="00A8D5"/>
          </a:solidFill>
        </p:spPr>
        <p:txBody>
          <a:bodyPr wrap="square" lIns="182880" tIns="182880" rIns="182880" bIns="182880" rtlCol="0" anchor="t">
            <a:noAutofit/>
          </a:bodyPr>
          <a:lstStyle/>
          <a:p>
            <a:r>
              <a:rPr lang="en-US" sz="2400" b="1" dirty="0">
                <a:solidFill>
                  <a:schemeClr val="bg1"/>
                </a:solidFill>
                <a:cs typeface="Arial"/>
              </a:rPr>
              <a:t>Societal Impact</a:t>
            </a:r>
            <a:endParaRPr lang="en-US" sz="2400" b="1" strike="sngStrike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  <a:ea typeface="+mn-lt"/>
              <a:cs typeface="+mn-lt"/>
            </a:endParaRPr>
          </a:p>
          <a:p>
            <a:r>
              <a:rPr lang="en-US" sz="2400" dirty="0">
                <a:solidFill>
                  <a:schemeClr val="bg1"/>
                </a:solidFill>
                <a:ea typeface="+mn-lt"/>
                <a:cs typeface="+mn-lt"/>
              </a:rPr>
              <a:t>AACSB drives and promotes the positive impact business education has on society, balancing profit with purpose and people.</a:t>
            </a:r>
            <a:endParaRPr lang="en-US" sz="24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388488B-C00C-A2F5-235E-F9F94923DF27}"/>
              </a:ext>
            </a:extLst>
          </p:cNvPr>
          <p:cNvSpPr txBox="1"/>
          <p:nvPr/>
        </p:nvSpPr>
        <p:spPr>
          <a:xfrm>
            <a:off x="4094271" y="2062018"/>
            <a:ext cx="3567022" cy="3528421"/>
          </a:xfrm>
          <a:prstGeom prst="rect">
            <a:avLst/>
          </a:prstGeom>
          <a:solidFill>
            <a:schemeClr val="accent2"/>
          </a:solidFill>
        </p:spPr>
        <p:txBody>
          <a:bodyPr wrap="square" lIns="182880" tIns="182880" rIns="182880" bIns="182880" rtlCol="0" anchor="t">
            <a:no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Power of a Global Network</a:t>
            </a:r>
          </a:p>
          <a:p>
            <a:endParaRPr lang="en-US" dirty="0">
              <a:solidFill>
                <a:schemeClr val="bg1"/>
              </a:solidFill>
              <a:cs typeface="Arial"/>
            </a:endParaRPr>
          </a:p>
          <a:p>
            <a:r>
              <a:rPr lang="en-US" sz="2400" dirty="0">
                <a:solidFill>
                  <a:schemeClr val="bg1"/>
                </a:solidFill>
                <a:cs typeface="Arial"/>
              </a:rPr>
              <a:t>AACSB accreditation provides access to a global network of scholars and </a:t>
            </a:r>
            <a:r>
              <a:rPr lang="en-US" sz="2400">
                <a:solidFill>
                  <a:schemeClr val="bg1"/>
                </a:solidFill>
                <a:cs typeface="Arial"/>
              </a:rPr>
              <a:t>engaged </a:t>
            </a:r>
            <a:r>
              <a:rPr lang="en-US" sz="2400" dirty="0">
                <a:solidFill>
                  <a:schemeClr val="bg1"/>
                </a:solidFill>
                <a:cs typeface="Arial"/>
              </a:rPr>
              <a:t>stakeholders.</a:t>
            </a:r>
          </a:p>
        </p:txBody>
      </p:sp>
    </p:spTree>
    <p:extLst>
      <p:ext uri="{BB962C8B-B14F-4D97-AF65-F5344CB8AC3E}">
        <p14:creationId xmlns:p14="http://schemas.microsoft.com/office/powerpoint/2010/main" val="24650426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D11DA4-986E-42AD-ADB8-D9DBA0C6B5AF}"/>
              </a:ext>
            </a:extLst>
          </p:cNvPr>
          <p:cNvSpPr>
            <a:spLocks noGrp="1"/>
          </p:cNvSpPr>
          <p:nvPr/>
        </p:nvSpPr>
        <p:spPr>
          <a:xfrm>
            <a:off x="944618" y="1321809"/>
            <a:ext cx="4581236" cy="1841994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25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dirty="0"/>
              <a:t>81%</a:t>
            </a:r>
            <a:r>
              <a:rPr lang="en-US" sz="2000" dirty="0"/>
              <a:t> </a:t>
            </a:r>
            <a:r>
              <a:rPr lang="en-US" sz="2000" dirty="0">
                <a:solidFill>
                  <a:schemeClr val="tx1"/>
                </a:solidFill>
              </a:rPr>
              <a:t>of deans agree that AACSB accreditation adds a lot of value to their business schools’ academic programs.</a:t>
            </a:r>
            <a:r>
              <a:rPr lang="en-US" sz="2000" b="0" baseline="30000" dirty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A311075-B9C9-3C90-99A0-AE5B9519F0E0}"/>
              </a:ext>
            </a:extLst>
          </p:cNvPr>
          <p:cNvSpPr txBox="1">
            <a:spLocks/>
          </p:cNvSpPr>
          <p:nvPr/>
        </p:nvSpPr>
        <p:spPr>
          <a:xfrm>
            <a:off x="6634178" y="1606289"/>
            <a:ext cx="4265285" cy="1343503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b="1" dirty="0">
                <a:solidFill>
                  <a:schemeClr val="tx2"/>
                </a:solidFill>
              </a:rPr>
              <a:t>73% </a:t>
            </a:r>
            <a:r>
              <a:rPr lang="en-US" sz="2000" b="1" dirty="0"/>
              <a:t>of deans believe that AACSB accreditation adds a lot of value to their schools’ reputations.</a:t>
            </a:r>
            <a:r>
              <a:rPr lang="en-US" sz="2000" baseline="30000" dirty="0">
                <a:latin typeface="+mj-lt"/>
                <a:ea typeface="+mj-ea"/>
                <a:cs typeface="+mj-cs"/>
              </a:rPr>
              <a:t>13</a:t>
            </a:r>
            <a:endParaRPr lang="en-US" sz="20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F09AFCB-0425-EA1E-096D-26701192DE76}"/>
              </a:ext>
            </a:extLst>
          </p:cNvPr>
          <p:cNvSpPr txBox="1"/>
          <p:nvPr/>
        </p:nvSpPr>
        <p:spPr>
          <a:xfrm>
            <a:off x="5735444" y="5569965"/>
            <a:ext cx="5846956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en-US" sz="1200" baseline="30000" dirty="0"/>
              <a:t>12</a:t>
            </a:r>
            <a:r>
              <a:rPr lang="en-US" sz="1200" dirty="0"/>
              <a:t> AACSB continuous improvement review visits 2023–24</a:t>
            </a:r>
          </a:p>
          <a:p>
            <a:pPr algn="r"/>
            <a:r>
              <a:rPr lang="en-US" sz="1200" baseline="30000" dirty="0">
                <a:cs typeface="Arial"/>
              </a:rPr>
              <a:t>12</a:t>
            </a:r>
            <a:r>
              <a:rPr lang="en-US" sz="1200" dirty="0">
                <a:cs typeface="Arial"/>
              </a:rPr>
              <a:t> Ibid.</a:t>
            </a:r>
          </a:p>
          <a:p>
            <a:pPr algn="r"/>
            <a:r>
              <a:rPr lang="en-US" sz="1200" baseline="30000" dirty="0">
                <a:cs typeface="Arial"/>
              </a:rPr>
              <a:t>13</a:t>
            </a:r>
            <a:r>
              <a:rPr lang="en-US" sz="1200" dirty="0">
                <a:cs typeface="Arial"/>
              </a:rPr>
              <a:t> Ibid.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740752E-4676-107D-F40E-89C6C55837C9}"/>
              </a:ext>
            </a:extLst>
          </p:cNvPr>
          <p:cNvSpPr>
            <a:spLocks noGrp="1"/>
          </p:cNvSpPr>
          <p:nvPr/>
        </p:nvSpPr>
        <p:spPr>
          <a:xfrm>
            <a:off x="944618" y="3132879"/>
            <a:ext cx="9954845" cy="1225899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25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dirty="0"/>
              <a:t>50% </a:t>
            </a:r>
            <a:r>
              <a:rPr lang="en-US" sz="2000" dirty="0">
                <a:solidFill>
                  <a:schemeClr val="tx1"/>
                </a:solidFill>
              </a:rPr>
              <a:t>of deans strongly agree that having AACSB accreditation has allowed their school to attract and retain highly qualified faculty.</a:t>
            </a:r>
            <a:r>
              <a:rPr lang="en-US" sz="2000" b="0" baseline="30000" dirty="0">
                <a:solidFill>
                  <a:schemeClr val="tx1"/>
                </a:solidFill>
              </a:rPr>
              <a:t>14</a:t>
            </a:r>
            <a:endParaRPr lang="en-US" b="0" baseline="30000" dirty="0">
              <a:solidFill>
                <a:schemeClr val="tx1"/>
              </a:solidFill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E49E22A-3021-1DAC-4E4B-55A2927C32F8}"/>
              </a:ext>
            </a:extLst>
          </p:cNvPr>
          <p:cNvSpPr txBox="1">
            <a:spLocks/>
          </p:cNvSpPr>
          <p:nvPr/>
        </p:nvSpPr>
        <p:spPr>
          <a:xfrm>
            <a:off x="609600" y="6"/>
            <a:ext cx="10972800" cy="924982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/>
              <a:t>Feedback From Deans</a:t>
            </a:r>
          </a:p>
        </p:txBody>
      </p:sp>
    </p:spTree>
    <p:extLst>
      <p:ext uri="{BB962C8B-B14F-4D97-AF65-F5344CB8AC3E}">
        <p14:creationId xmlns:p14="http://schemas.microsoft.com/office/powerpoint/2010/main" val="969594944"/>
      </p:ext>
    </p:extLst>
  </p:cSld>
  <p:clrMapOvr>
    <a:masterClrMapping/>
  </p:clrMapOvr>
</p:sld>
</file>

<file path=ppt/theme/theme1.xml><?xml version="1.0" encoding="utf-8"?>
<a:theme xmlns:a="http://schemas.openxmlformats.org/drawingml/2006/main" name="AACSB">
  <a:themeElements>
    <a:clrScheme name="AACSB-2017-03-14">
      <a:dk1>
        <a:srgbClr val="555659"/>
      </a:dk1>
      <a:lt1>
        <a:srgbClr val="FFFFFF"/>
      </a:lt1>
      <a:dk2>
        <a:srgbClr val="006E61"/>
      </a:dk2>
      <a:lt2>
        <a:srgbClr val="DBD9D6"/>
      </a:lt2>
      <a:accent1>
        <a:srgbClr val="006E61"/>
      </a:accent1>
      <a:accent2>
        <a:srgbClr val="A5D330"/>
      </a:accent2>
      <a:accent3>
        <a:srgbClr val="E75000"/>
      </a:accent3>
      <a:accent4>
        <a:srgbClr val="B3B2B1"/>
      </a:accent4>
      <a:accent5>
        <a:srgbClr val="008FBE"/>
      </a:accent5>
      <a:accent6>
        <a:srgbClr val="3FBFAD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ACSB" id="{4639CBD6-7B6E-424F-A4C0-57D062A1A2FA}" vid="{4CEE201E-F0FC-6440-AA88-2BE70E68C5B4}"/>
    </a:ext>
  </a:extLst>
</a:theme>
</file>

<file path=ppt/theme/theme2.xml><?xml version="1.0" encoding="utf-8"?>
<a:theme xmlns:a="http://schemas.openxmlformats.org/drawingml/2006/main" name="AACSB Brand theme">
  <a:themeElements>
    <a:clrScheme name="AACSB-2017-03-14">
      <a:dk1>
        <a:srgbClr val="555659"/>
      </a:dk1>
      <a:lt1>
        <a:srgbClr val="FFFFFF"/>
      </a:lt1>
      <a:dk2>
        <a:srgbClr val="006E61"/>
      </a:dk2>
      <a:lt2>
        <a:srgbClr val="DBD9D6"/>
      </a:lt2>
      <a:accent1>
        <a:srgbClr val="006E61"/>
      </a:accent1>
      <a:accent2>
        <a:srgbClr val="A5D330"/>
      </a:accent2>
      <a:accent3>
        <a:srgbClr val="E75000"/>
      </a:accent3>
      <a:accent4>
        <a:srgbClr val="B3B2B1"/>
      </a:accent4>
      <a:accent5>
        <a:srgbClr val="008FBE"/>
      </a:accent5>
      <a:accent6>
        <a:srgbClr val="3FBFAD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ACSB Brand theme" id="{38AF2363-5986-48B4-8614-83636125F0B5}" vid="{27105C49-6E8E-4C5A-A591-381BE1D8FC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A3CA91687272044B62D1AF1B3ACF503" ma:contentTypeVersion="20" ma:contentTypeDescription="Create a new document." ma:contentTypeScope="" ma:versionID="08acb52d3603aee3a581fb5222cb1798">
  <xsd:schema xmlns:xsd="http://www.w3.org/2001/XMLSchema" xmlns:xs="http://www.w3.org/2001/XMLSchema" xmlns:p="http://schemas.microsoft.com/office/2006/metadata/properties" xmlns:ns1="http://schemas.microsoft.com/sharepoint/v3" xmlns:ns2="469df988-5dc5-4402-869a-3ebaa8d01e86" xmlns:ns3="356adad7-8197-4781-a87b-7b0c443fc973" targetNamespace="http://schemas.microsoft.com/office/2006/metadata/properties" ma:root="true" ma:fieldsID="2d18db86177188b03a4b4f1dddc281f4" ns1:_="" ns2:_="" ns3:_="">
    <xsd:import namespace="http://schemas.microsoft.com/sharepoint/v3"/>
    <xsd:import namespace="469df988-5dc5-4402-869a-3ebaa8d01e86"/>
    <xsd:import namespace="356adad7-8197-4781-a87b-7b0c443fc97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9df988-5dc5-4402-869a-3ebaa8d01e8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c4a0e421-cefd-4dfd-a14a-06342b32139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7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6adad7-8197-4781-a87b-7b0c443fc97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212b52b7-3222-4f27-99f1-cbe7fa89623d}" ma:internalName="TaxCatchAll" ma:showField="CatchAllData" ma:web="356adad7-8197-4781-a87b-7b0c443fc97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56adad7-8197-4781-a87b-7b0c443fc973" xsi:nil="true"/>
    <lcf76f155ced4ddcb4097134ff3c332f xmlns="469df988-5dc5-4402-869a-3ebaa8d01e86">
      <Terms xmlns="http://schemas.microsoft.com/office/infopath/2007/PartnerControls"/>
    </lcf76f155ced4ddcb4097134ff3c332f>
    <SharedWithUsers xmlns="356adad7-8197-4781-a87b-7b0c443fc973">
      <UserInfo>
        <DisplayName>Allie Betti</DisplayName>
        <AccountId>282</AccountId>
        <AccountType/>
      </UserInfo>
    </SharedWithUsers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7D80601-5893-463A-8E0E-0794414F2E14}">
  <ds:schemaRefs>
    <ds:schemaRef ds:uri="356adad7-8197-4781-a87b-7b0c443fc973"/>
    <ds:schemaRef ds:uri="469df988-5dc5-4402-869a-3ebaa8d01e8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447A7BE2-1A94-410C-8AC4-E70AB0F9DF01}">
  <ds:schemaRefs>
    <ds:schemaRef ds:uri="http://purl.org/dc/terms/"/>
    <ds:schemaRef ds:uri="http://www.w3.org/XML/1998/namespace"/>
    <ds:schemaRef ds:uri="http://purl.org/dc/elements/1.1/"/>
    <ds:schemaRef ds:uri="469df988-5dc5-4402-869a-3ebaa8d01e86"/>
    <ds:schemaRef ds:uri="http://schemas.microsoft.com/office/infopath/2007/PartnerControls"/>
    <ds:schemaRef ds:uri="http://purl.org/dc/dcmitype/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356adad7-8197-4781-a87b-7b0c443fc973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07F9D980-4BDA-4803-850A-C8FDD035768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1281</Words>
  <Application>Microsoft Office PowerPoint</Application>
  <PresentationFormat>Widescreen</PresentationFormat>
  <Paragraphs>122</Paragraphs>
  <Slides>12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Aptos</vt:lpstr>
      <vt:lpstr>Arial</vt:lpstr>
      <vt:lpstr>Calibri</vt:lpstr>
      <vt:lpstr>Wingdings</vt:lpstr>
      <vt:lpstr>AACSB</vt:lpstr>
      <vt:lpstr>AACSB Brand theme</vt:lpstr>
      <vt:lpstr>Why Accreditation Matters </vt:lpstr>
      <vt:lpstr>PowerPoint Presentation</vt:lpstr>
      <vt:lpstr>Significance of AACSB Accreditation to Our Stakeholders</vt:lpstr>
      <vt:lpstr>PowerPoint Presentation</vt:lpstr>
      <vt:lpstr>PowerPoint Presentation</vt:lpstr>
      <vt:lpstr>PowerPoint Presentation</vt:lpstr>
      <vt:lpstr>PowerPoint Presentation</vt:lpstr>
      <vt:lpstr>Benefits of Accreditation</vt:lpstr>
      <vt:lpstr>PowerPoint Presentation</vt:lpstr>
      <vt:lpstr>PowerPoint Presentation</vt:lpstr>
      <vt:lpstr>References</vt:lpstr>
      <vt:lpstr>Value of Accreditation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Regional Deans Master Deck Template</dc:title>
  <dc:creator>Maria Baltar</dc:creator>
  <cp:lastModifiedBy>Andrea Smith</cp:lastModifiedBy>
  <cp:revision>66</cp:revision>
  <dcterms:created xsi:type="dcterms:W3CDTF">2021-06-11T20:05:09Z</dcterms:created>
  <dcterms:modified xsi:type="dcterms:W3CDTF">2024-09-27T13:47:00Z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0x010100EA3CA91687272044B62D1AF1B3ACF503</vt:lpwstr>
  </property>
  <property fmtid="{D5CDD505-2E9C-101B-9397-08002B2CF9AE}" pid="3" name="MediaServiceImageTags">
    <vt:lpwstr/>
  </property>
  <property fmtid="{D5CDD505-2E9C-101B-9397-08002B2CF9AE}" pid="4" name="MSIP_Label_65319524-6178-494e-8dfd-b454cd765201_Enabled">
    <vt:lpwstr>true</vt:lpwstr>
  </property>
  <property fmtid="{D5CDD505-2E9C-101B-9397-08002B2CF9AE}" pid="5" name="MSIP_Label_65319524-6178-494e-8dfd-b454cd765201_SetDate">
    <vt:lpwstr>2023-07-18T17:20:57Z</vt:lpwstr>
  </property>
  <property fmtid="{D5CDD505-2E9C-101B-9397-08002B2CF9AE}" pid="6" name="MSIP_Label_65319524-6178-494e-8dfd-b454cd765201_Method">
    <vt:lpwstr>Standard</vt:lpwstr>
  </property>
  <property fmtid="{D5CDD505-2E9C-101B-9397-08002B2CF9AE}" pid="7" name="MSIP_Label_65319524-6178-494e-8dfd-b454cd765201_Name">
    <vt:lpwstr>defa4170-0d19-0005-0004-bc88714345d2</vt:lpwstr>
  </property>
  <property fmtid="{D5CDD505-2E9C-101B-9397-08002B2CF9AE}" pid="8" name="MSIP_Label_65319524-6178-494e-8dfd-b454cd765201_SiteId">
    <vt:lpwstr>4cdf77c3-565e-4c8c-a5a5-06a0af455421</vt:lpwstr>
  </property>
  <property fmtid="{D5CDD505-2E9C-101B-9397-08002B2CF9AE}" pid="9" name="MSIP_Label_65319524-6178-494e-8dfd-b454cd765201_ActionId">
    <vt:lpwstr>1acc4f6f-d954-47fc-80ce-2436156d5362</vt:lpwstr>
  </property>
  <property fmtid="{D5CDD505-2E9C-101B-9397-08002B2CF9AE}" pid="10" name="MSIP_Label_65319524-6178-494e-8dfd-b454cd765201_ContentBits">
    <vt:lpwstr>0</vt:lpwstr>
  </property>
</Properties>
</file>